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8" r:id="rId3"/>
    <p:sldId id="279" r:id="rId4"/>
    <p:sldId id="282" r:id="rId5"/>
    <p:sldId id="258" r:id="rId6"/>
    <p:sldId id="288" r:id="rId7"/>
    <p:sldId id="259" r:id="rId8"/>
    <p:sldId id="260" r:id="rId9"/>
    <p:sldId id="261" r:id="rId10"/>
    <p:sldId id="263" r:id="rId11"/>
    <p:sldId id="264" r:id="rId12"/>
    <p:sldId id="280" r:id="rId13"/>
    <p:sldId id="262" r:id="rId14"/>
    <p:sldId id="268" r:id="rId15"/>
    <p:sldId id="265" r:id="rId16"/>
    <p:sldId id="269" r:id="rId17"/>
    <p:sldId id="286" r:id="rId18"/>
    <p:sldId id="287" r:id="rId19"/>
    <p:sldId id="270" r:id="rId20"/>
    <p:sldId id="271" r:id="rId21"/>
    <p:sldId id="272" r:id="rId22"/>
    <p:sldId id="283" r:id="rId23"/>
    <p:sldId id="273" r:id="rId24"/>
    <p:sldId id="274" r:id="rId25"/>
    <p:sldId id="284" r:id="rId26"/>
    <p:sldId id="275" r:id="rId27"/>
    <p:sldId id="276" r:id="rId28"/>
    <p:sldId id="277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3B"/>
    <a:srgbClr val="C9B5B6"/>
    <a:srgbClr val="D2EFFA"/>
    <a:srgbClr val="FFC000"/>
    <a:srgbClr val="0070C0"/>
    <a:srgbClr val="00FA78"/>
    <a:srgbClr val="E99E5D"/>
    <a:srgbClr val="A238FF"/>
    <a:srgbClr val="9C35F3"/>
    <a:srgbClr val="FF5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1"/>
    <p:restoredTop sz="75929"/>
  </p:normalViewPr>
  <p:slideViewPr>
    <p:cSldViewPr snapToObjects="1">
      <p:cViewPr>
        <p:scale>
          <a:sx n="71" d="100"/>
          <a:sy n="71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56881-2693-2946-95D0-246AAA7A8667}" type="datetimeFigureOut">
              <a:rPr lang="en-US" smtClean="0"/>
              <a:t>12/9/17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71816-8DA6-4747-A565-1725D997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00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22B19-1D18-CC48-A117-A10E6C83B73A}" type="datetimeFigureOut">
              <a:rPr lang="en-US" smtClean="0"/>
              <a:t>12/9/17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0625-BD76-6249-BAEF-577EC3505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2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2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33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2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15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问学生找到这四个词表示什么？</a:t>
            </a:r>
            <a:r>
              <a:rPr lang="zh-TW" altLang="en-US" dirty="0" smtClean="0"/>
              <a:t>為什麼要找這四個詞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59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因为前</a:t>
            </a:r>
            <a:r>
              <a:rPr lang="zh-TW" altLang="en-US" dirty="0" smtClean="0"/>
              <a:t>面已經練習過，這四個詞剛好說明四個步驟，或是提供四點，自動把文章分成四個小段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78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让学生一起读，然后为每一段下一个主题</a:t>
            </a:r>
            <a:r>
              <a:rPr lang="en-US" altLang="zh-CN" dirty="0" smtClean="0"/>
              <a:t>(</a:t>
            </a:r>
            <a:r>
              <a:rPr lang="zh-CN" altLang="en-US" dirty="0" smtClean="0"/>
              <a:t>给选项</a:t>
            </a:r>
            <a:r>
              <a:rPr lang="en-US" altLang="zh-CN" dirty="0" smtClean="0"/>
              <a:t>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19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完成图表以后我有两个问题要问你们</a:t>
            </a:r>
            <a:r>
              <a:rPr lang="mr-IN" altLang="zh-CN" dirty="0" smtClean="0"/>
              <a:t>…</a:t>
            </a:r>
            <a:r>
              <a:rPr lang="zh-CN" altLang="en-US" dirty="0" smtClean="0"/>
              <a:t>看看能不能再课文里找到答案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012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2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78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学生讨论结论里可能包括什么，然后再一起阅读。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43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学生讨论结论里可能包括什么，然后再一起阅读。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38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5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前一天的</a:t>
            </a:r>
            <a:r>
              <a:rPr lang="zh-CN" altLang="en-US" dirty="0" smtClean="0"/>
              <a:t>功课就是写下你对社交购物的看法，请你访问一个同学，比较他的看法和课文有什么不同，然后完成图表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394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图表做好先摆着，今天回家作业需要用到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7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接下来是一个影片的听力练习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96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看影片之前先来看看</a:t>
            </a:r>
            <a:r>
              <a:rPr lang="en-US" altLang="zh-CN" dirty="0" smtClean="0"/>
              <a:t>screen</a:t>
            </a:r>
            <a:r>
              <a:rPr lang="en-US" altLang="zh-CN" baseline="0" dirty="0" smtClean="0"/>
              <a:t> shots-</a:t>
            </a:r>
            <a:r>
              <a:rPr lang="zh-CN" altLang="en-US" baseline="0" dirty="0" smtClean="0"/>
              <a:t>这是一个关于网购的新闻。跟同学讨论一下，回答这些问题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04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读</a:t>
            </a:r>
            <a:r>
              <a:rPr lang="en-US" altLang="zh-CN" dirty="0" smtClean="0"/>
              <a:t>title: “</a:t>
            </a:r>
            <a:r>
              <a:rPr lang="zh-CN" altLang="en-US" dirty="0" smtClean="0"/>
              <a:t>网购帝王蟹偷很大，一半售价买冰</a:t>
            </a:r>
            <a:r>
              <a:rPr lang="en-US" altLang="zh-CN" dirty="0" smtClean="0"/>
              <a:t>”</a:t>
            </a:r>
            <a:r>
              <a:rPr lang="zh-CN" altLang="en-US" dirty="0" smtClean="0"/>
              <a:t> 来猜测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26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让学生先看一下图表，有概念要注意什么之后再开始看录像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627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讨论完以后看录像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3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2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90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Brainstorm: </a:t>
            </a:r>
            <a:r>
              <a:rPr lang="en-US" dirty="0" smtClean="0"/>
              <a:t> </a:t>
            </a:r>
            <a:r>
              <a:rPr lang="zh-CN" altLang="en-US" dirty="0" smtClean="0"/>
              <a:t>让学生脑力激荡，</a:t>
            </a:r>
            <a:r>
              <a:rPr lang="en-US" altLang="zh-CN" dirty="0" smtClean="0"/>
              <a:t>activate background</a:t>
            </a:r>
            <a:r>
              <a:rPr lang="en-US" altLang="zh-CN" baseline="0" dirty="0" smtClean="0"/>
              <a:t> knowledge/making prediction about the author’s point of view.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03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解释“买买买</a:t>
            </a:r>
            <a:r>
              <a:rPr lang="en-US" altLang="zh-CN" dirty="0" smtClean="0"/>
              <a:t>”:</a:t>
            </a:r>
            <a:r>
              <a:rPr lang="en-US" altLang="zh-CN" baseline="0" dirty="0" smtClean="0"/>
              <a:t> author’s tone of speech (</a:t>
            </a:r>
            <a:r>
              <a:rPr lang="zh-CN" altLang="en-US" baseline="0" dirty="0" smtClean="0"/>
              <a:t>问学生买买买听起来感觉如何？</a:t>
            </a:r>
            <a:r>
              <a:rPr lang="en-US" altLang="zh-CN" baseline="0" dirty="0" smtClean="0"/>
              <a:t>)</a:t>
            </a:r>
          </a:p>
          <a:p>
            <a:r>
              <a:rPr lang="zh-TW" altLang="en-US" baseline="0" dirty="0" smtClean="0"/>
              <a:t>作者想要讓你感受到那種“無人能擋</a:t>
            </a:r>
            <a:r>
              <a:rPr lang="en-US" altLang="zh-TW" baseline="0" dirty="0" smtClean="0"/>
              <a:t>”</a:t>
            </a:r>
            <a:r>
              <a:rPr lang="zh-TW" altLang="en-US" baseline="0" dirty="0" smtClean="0"/>
              <a:t>的魅力，因為社交購物除了購物之外，還有很大的</a:t>
            </a:r>
            <a:r>
              <a:rPr lang="en-US" altLang="zh-TW" baseline="0" dirty="0" smtClean="0"/>
              <a:t>peer pressure</a:t>
            </a: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41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Point</a:t>
            </a:r>
            <a:r>
              <a:rPr lang="en-US" altLang="zh-CN" baseline="0" dirty="0" smtClean="0"/>
              <a:t> out </a:t>
            </a:r>
            <a:r>
              <a:rPr lang="zh-CN" altLang="en-US" baseline="0" dirty="0" smtClean="0"/>
              <a:t>朋友圈</a:t>
            </a:r>
            <a:r>
              <a:rPr lang="en-US" altLang="zh-CN" baseline="0" dirty="0" smtClean="0"/>
              <a:t>/</a:t>
            </a:r>
            <a:r>
              <a:rPr lang="zh-CN" altLang="en-US" baseline="0" dirty="0" smtClean="0"/>
              <a:t>网红</a:t>
            </a:r>
            <a:r>
              <a:rPr lang="en-US" altLang="zh-CN" baseline="0" dirty="0" smtClean="0"/>
              <a:t>=</a:t>
            </a:r>
            <a:r>
              <a:rPr lang="zh-CN" altLang="en-US" baseline="0" dirty="0" smtClean="0"/>
              <a:t>网路红人</a:t>
            </a:r>
            <a:endParaRPr lang="en-US" altLang="zh-CN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23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让学生分析这两张照片，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</a:t>
            </a:r>
            <a:r>
              <a:rPr lang="zh-CN" altLang="en-US" baseline="0" dirty="0" smtClean="0"/>
              <a:t> 朋友圈分享什么？</a:t>
            </a:r>
            <a:r>
              <a:rPr lang="en-US" altLang="zh-CN" baseline="0" dirty="0" smtClean="0"/>
              <a:t>	2</a:t>
            </a:r>
            <a:r>
              <a:rPr lang="zh-CN" altLang="en-US" baseline="0" dirty="0" smtClean="0"/>
              <a:t>）你怎么知道她要做什么（最后一句）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0625-BD76-6249-BAEF-577EC35053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8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47145-C11A-E143-A6E4-BA7EDEB147A0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82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209D4-5113-314B-8AB6-DCE8BB7ED1BC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FF8DE-909B-F04A-8747-174521403FBA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8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F6A2-947C-D540-85AD-CD35E96EF009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07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9989-233C-7A40-AF76-A739E0F70BCF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64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B74A-07A9-3A40-974C-CF29068364ED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6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86FF-C82F-764D-85F5-FCC47E000CF9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80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C9171-3237-1840-A9BB-5B5F8505B3EB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9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131DB-E724-9146-8DAB-F5F136D3FD97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99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89FE720-9B7B-E646-9527-1683E03C8E69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9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14CA6-CFF1-4F41-847E-7B6CA06371AD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6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37A230-EE8C-B444-BF5D-0C08FAB114CA}" type="datetime1">
              <a:rPr lang="en-US" smtClean="0"/>
              <a:t>12/9/17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96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www.youtube.com/watch?v=5NlgVDrpnZw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s://www.youtube.com/watch?v=5NlgVDrpnZw" TargetMode="External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altLang="zh-CN" sz="5400" b="1" dirty="0" smtClean="0">
                <a:solidFill>
                  <a:srgbClr val="0070C0"/>
                </a:solidFill>
                <a:ea typeface="宋体" charset="0"/>
                <a:cs typeface="宋体" charset="0"/>
              </a:rPr>
              <a:t>2017</a:t>
            </a:r>
            <a:r>
              <a:rPr lang="zh-CN" altLang="en-US" sz="5400" b="1" dirty="0" smtClean="0">
                <a:solidFill>
                  <a:srgbClr val="0070C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5400" b="1" dirty="0">
                <a:solidFill>
                  <a:srgbClr val="0070C0"/>
                </a:solidFill>
                <a:ea typeface="宋体" charset="0"/>
                <a:cs typeface="宋体" charset="0"/>
              </a:rPr>
              <a:t>Read-On</a:t>
            </a:r>
            <a:r>
              <a:rPr lang="en-US" altLang="zh-CN" sz="5400" b="1" dirty="0" smtClean="0">
                <a:solidFill>
                  <a:srgbClr val="0070C0"/>
                </a:solidFill>
                <a:ea typeface="宋体" charset="0"/>
                <a:cs typeface="宋体" charset="0"/>
              </a:rPr>
              <a:t>:</a:t>
            </a:r>
            <a:br>
              <a:rPr lang="en-US" altLang="zh-CN" sz="5400" b="1" dirty="0" smtClean="0">
                <a:solidFill>
                  <a:srgbClr val="0070C0"/>
                </a:solidFill>
                <a:ea typeface="宋体" charset="0"/>
                <a:cs typeface="宋体" charset="0"/>
              </a:rPr>
            </a:br>
            <a:r>
              <a:rPr lang="en-US" altLang="zh-CN" sz="5400" b="1" dirty="0" smtClean="0">
                <a:solidFill>
                  <a:srgbClr val="0070C0"/>
                </a:solidFill>
                <a:ea typeface="宋体" charset="0"/>
                <a:cs typeface="宋体" charset="0"/>
              </a:rPr>
              <a:t>Holy</a:t>
            </a:r>
            <a:r>
              <a:rPr lang="zh-CN" altLang="en-US" sz="5400" b="1" dirty="0" smtClean="0">
                <a:solidFill>
                  <a:srgbClr val="0070C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5400" b="1" dirty="0">
                <a:solidFill>
                  <a:srgbClr val="0070C0"/>
                </a:solidFill>
                <a:ea typeface="宋体" charset="0"/>
                <a:cs typeface="宋体" charset="0"/>
              </a:rPr>
              <a:t>Cross</a:t>
            </a:r>
            <a:r>
              <a:rPr lang="zh-CN" altLang="en-US" sz="5400" b="1" dirty="0">
                <a:solidFill>
                  <a:srgbClr val="0070C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5400" b="1" dirty="0" err="1">
                <a:solidFill>
                  <a:srgbClr val="0070C0"/>
                </a:solidFill>
                <a:ea typeface="宋体" charset="0"/>
                <a:cs typeface="宋体" charset="0"/>
              </a:rPr>
              <a:t>Startalk</a:t>
            </a:r>
            <a:r>
              <a:rPr lang="zh-CN" altLang="en-US" sz="5400" b="1" dirty="0">
                <a:solidFill>
                  <a:srgbClr val="0070C0"/>
                </a:solidFill>
                <a:ea typeface="宋体" charset="0"/>
                <a:cs typeface="宋体" charset="0"/>
              </a:rPr>
              <a:t> </a:t>
            </a:r>
            <a:endParaRPr lang="en-US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</a:rPr>
              <a:t>College</a:t>
            </a:r>
            <a:r>
              <a:rPr lang="zh-CN" altLang="en-US" b="1" dirty="0">
                <a:solidFill>
                  <a:srgbClr val="0070C0"/>
                </a:solidFill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</a:rPr>
              <a:t>Team</a:t>
            </a:r>
            <a:r>
              <a:rPr lang="zh-CN" altLang="en-US" b="1" dirty="0" smtClean="0">
                <a:solidFill>
                  <a:srgbClr val="0070C0"/>
                </a:solidFill>
              </a:rPr>
              <a:t> </a:t>
            </a:r>
            <a:r>
              <a:rPr lang="zh-CN" altLang="en-US" sz="2000" b="1" dirty="0" smtClean="0">
                <a:solidFill>
                  <a:srgbClr val="0070C0"/>
                </a:solidFill>
                <a:latin typeface="Libian SC" charset="-122"/>
                <a:ea typeface="Libian SC" charset="-122"/>
                <a:cs typeface="Libian SC" charset="-122"/>
              </a:rPr>
              <a:t>大学组</a:t>
            </a:r>
            <a:endParaRPr lang="en-US" altLang="zh-CN" sz="2000" b="1" dirty="0" smtClean="0">
              <a:solidFill>
                <a:srgbClr val="0070C0"/>
              </a:solidFill>
              <a:latin typeface="Libian SC" charset="-122"/>
              <a:ea typeface="Libian SC" charset="-122"/>
              <a:cs typeface="Libian SC" charset="-122"/>
            </a:endParaRPr>
          </a:p>
          <a:p>
            <a:pPr algn="ctr"/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 SC" charset="-122"/>
                <a:ea typeface="Kaiti SC" charset="-122"/>
                <a:cs typeface="Kaiti SC" charset="-122"/>
              </a:rPr>
              <a:t>张静 </a:t>
            </a: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iti SC" charset="-122"/>
                <a:ea typeface="Kaiti SC" charset="-122"/>
                <a:cs typeface="Kaiti SC" charset="-122"/>
              </a:rPr>
              <a:t>｜陈珮嘉｜ </a:t>
            </a:r>
            <a:r>
              <a:rPr lang="zh-CN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Kaiti SC" charset="-122"/>
                <a:ea typeface="Kaiti SC" charset="-122"/>
                <a:cs typeface="Kaiti SC" charset="-122"/>
              </a:rPr>
              <a:t>周婧 ｜ 苏麓垒 ｜ 彭珂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Kaiti SC" charset="-122"/>
              <a:ea typeface="Kaiti SC" charset="-122"/>
              <a:cs typeface="Kaiti SC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aragraph #1…"/>
          <p:cNvSpPr txBox="1">
            <a:spLocks noGrp="1"/>
          </p:cNvSpPr>
          <p:nvPr>
            <p:ph idx="1"/>
          </p:nvPr>
        </p:nvSpPr>
        <p:spPr>
          <a:xfrm>
            <a:off x="533401" y="1828800"/>
            <a:ext cx="10521454" cy="34506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91633">
              <a:buNone/>
              <a:defRPr sz="4544"/>
            </a:pPr>
            <a:r>
              <a:rPr lang="en-US" altLang="zh-CN" sz="3600" dirty="0" smtClean="0">
                <a:latin typeface="Kai" charset="-122"/>
                <a:ea typeface="Kai" charset="-122"/>
                <a:cs typeface="Kai" charset="-122"/>
              </a:rPr>
              <a:t>3</a:t>
            </a:r>
            <a:r>
              <a:rPr sz="3600" dirty="0" smtClean="0">
                <a:latin typeface="Kai" charset="-122"/>
                <a:ea typeface="Kai" charset="-122"/>
                <a:cs typeface="Kai" charset="-122"/>
              </a:rPr>
              <a:t>) 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作者怎么知道大家想买买买，是因为看了</a:t>
            </a:r>
            <a:r>
              <a:rPr lang="zh-CN" altLang="en-US" sz="3600" dirty="0" smtClean="0">
                <a:solidFill>
                  <a:srgbClr val="C00000"/>
                </a:solidFill>
                <a:latin typeface="Kai" charset="-122"/>
                <a:ea typeface="Kai" charset="-122"/>
                <a:cs typeface="Kai" charset="-122"/>
              </a:rPr>
              <a:t>网红</a:t>
            </a:r>
            <a:r>
              <a:rPr lang="en-US" altLang="zh-CN" sz="3600" dirty="0" smtClean="0">
                <a:solidFill>
                  <a:srgbClr val="C00000"/>
                </a:solidFill>
                <a:latin typeface="Kai" charset="-122"/>
                <a:ea typeface="Kai" charset="-122"/>
                <a:cs typeface="Kai" charset="-122"/>
              </a:rPr>
              <a:t>   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或是</a:t>
            </a:r>
            <a:r>
              <a:rPr lang="zh-CN" altLang="en-US" sz="3600" dirty="0" smtClean="0">
                <a:solidFill>
                  <a:srgbClr val="C00000"/>
                </a:solidFill>
                <a:latin typeface="Kai" charset="-122"/>
                <a:ea typeface="Kai" charset="-122"/>
                <a:cs typeface="Kai" charset="-122"/>
              </a:rPr>
              <a:t>朋友圈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的推荐</a:t>
            </a:r>
            <a:r>
              <a:rPr sz="3600" dirty="0" smtClean="0">
                <a:latin typeface="Kai" charset="-122"/>
                <a:ea typeface="Kai" charset="-122"/>
                <a:cs typeface="Kai" charset="-122"/>
              </a:rPr>
              <a:t>？</a:t>
            </a:r>
            <a:endParaRPr dirty="0"/>
          </a:p>
          <a:p>
            <a:pPr marL="0" indent="0" defTabSz="291633">
              <a:buNone/>
              <a:defRPr sz="3407"/>
            </a:pPr>
            <a:endParaRPr dirty="0"/>
          </a:p>
          <a:p>
            <a:pPr defTabSz="291633">
              <a:defRPr sz="2626"/>
            </a:pPr>
            <a:endParaRPr dirty="0"/>
          </a:p>
        </p:txBody>
      </p:sp>
      <p:sp>
        <p:nvSpPr>
          <p:cNvPr id="134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152400" y="3928880"/>
            <a:ext cx="11887200" cy="142635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lang="zh-CN" altLang="en-US" sz="4400" dirty="0"/>
              <a:t>根据最近中国大陆的一个市场调查，</a:t>
            </a:r>
            <a:r>
              <a:rPr lang="en-US" sz="4400" dirty="0"/>
              <a:t>72%</a:t>
            </a:r>
            <a:r>
              <a:rPr lang="zh-CN" altLang="en-US" sz="4400" dirty="0"/>
              <a:t>的受访者表示</a:t>
            </a:r>
            <a:r>
              <a:rPr lang="zh-CN" altLang="en-US" sz="4400" dirty="0" smtClean="0"/>
              <a:t>：看到朋友圈里有人穿着好看的衣服</a:t>
            </a:r>
            <a:r>
              <a:rPr lang="mr-IN" altLang="zh-CN" sz="4400" dirty="0" smtClean="0"/>
              <a:t>…</a:t>
            </a:r>
            <a:endParaRPr sz="4400" dirty="0">
              <a:latin typeface="Hei" charset="-122"/>
              <a:ea typeface="Hei" charset="-122"/>
              <a:cs typeface="Hei" charset="-122"/>
            </a:endParaRPr>
          </a:p>
        </p:txBody>
      </p:sp>
      <p:sp>
        <p:nvSpPr>
          <p:cNvPr id="135" name="Rounded Rectangle"/>
          <p:cNvSpPr/>
          <p:nvPr/>
        </p:nvSpPr>
        <p:spPr>
          <a:xfrm>
            <a:off x="152400" y="3926555"/>
            <a:ext cx="11582400" cy="714937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6" name="Rounded Rectangle"/>
          <p:cNvSpPr/>
          <p:nvPr/>
        </p:nvSpPr>
        <p:spPr>
          <a:xfrm>
            <a:off x="152400" y="4657102"/>
            <a:ext cx="1752600" cy="722124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3478" y="1954177"/>
            <a:ext cx="1282700" cy="1282700"/>
          </a:xfrm>
          <a:prstGeom prst="rect">
            <a:avLst/>
          </a:prstGeom>
        </p:spPr>
      </p:pic>
      <p:sp>
        <p:nvSpPr>
          <p:cNvPr id="12" name="Heptagon 11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xfrm>
            <a:off x="1154083" y="26187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阅读第一段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细读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       </a:t>
            </a:r>
            <a:r>
              <a:rPr lang="en-US" altLang="zh-CN" sz="3600" b="1" dirty="0" smtClean="0">
                <a:ea typeface="华文楷体"/>
                <a:cs typeface="华文楷体"/>
              </a:rPr>
              <a:t>Paragraph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#1:</a:t>
            </a:r>
            <a:r>
              <a:rPr lang="zh-CN" altLang="en-US" sz="3600" b="1" dirty="0" smtClean="0">
                <a:ea typeface="华文楷体"/>
                <a:cs typeface="华文楷体"/>
              </a:rPr>
              <a:t>  </a:t>
            </a:r>
            <a:r>
              <a:rPr lang="en-US" altLang="zh-CN" sz="3600" b="1" dirty="0" smtClean="0">
                <a:ea typeface="华文楷体"/>
                <a:cs typeface="华文楷体"/>
              </a:rPr>
              <a:t>Zoom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in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for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Answers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[Pair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work]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8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 advAuto="0"/>
      <p:bldP spid="136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1610271" y="4262391"/>
            <a:ext cx="9032418" cy="1087798"/>
          </a:xfrm>
          <a:prstGeom prst="rect">
            <a:avLst/>
          </a:prstGeom>
          <a:ln w="12700">
            <a:solidFill>
              <a:srgbClr val="E99E5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pPr algn="ctr">
              <a:lnSpc>
                <a:spcPct val="150000"/>
              </a:lnSpc>
            </a:pPr>
            <a:r>
              <a:rPr lang="zh-CN" altLang="en-US" sz="4400" dirty="0">
                <a:solidFill>
                  <a:srgbClr val="FF4D3B"/>
                </a:solidFill>
              </a:rPr>
              <a:t>为什么社交购物如此有魅力呢？</a:t>
            </a:r>
            <a:endParaRPr lang="en-US" sz="4400" dirty="0">
              <a:solidFill>
                <a:srgbClr val="FF4D3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400" y="2603213"/>
            <a:ext cx="1282700" cy="1282700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阅读第二段前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推测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36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        </a:t>
            </a:r>
            <a:r>
              <a:rPr lang="en-US" altLang="zh-CN" sz="3600" b="1" dirty="0" smtClean="0">
                <a:ea typeface="华文楷体"/>
                <a:cs typeface="华文楷体"/>
              </a:rPr>
              <a:t>Pre-paragraph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#2:</a:t>
            </a:r>
            <a:r>
              <a:rPr lang="zh-CN" altLang="en-US" sz="3600" b="1" dirty="0" smtClean="0">
                <a:ea typeface="华文楷体"/>
                <a:cs typeface="华文楷体"/>
              </a:rPr>
              <a:t>  </a:t>
            </a:r>
            <a:r>
              <a:rPr lang="en-US" altLang="zh-CN" sz="3600" b="1" dirty="0" smtClean="0">
                <a:ea typeface="华文楷体"/>
                <a:cs typeface="华文楷体"/>
              </a:rPr>
              <a:t>Make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Prediction[Pair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work]</a:t>
            </a:r>
            <a:endParaRPr lang="en-US" sz="4000" dirty="0"/>
          </a:p>
        </p:txBody>
      </p:sp>
      <p:sp>
        <p:nvSpPr>
          <p:cNvPr id="8" name="Heptagon 7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4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735666"/>
          </a:xfrm>
        </p:spPr>
        <p:txBody>
          <a:bodyPr/>
          <a:lstStyle/>
          <a:p>
            <a:pPr marL="0" indent="0" defTabSz="291633">
              <a:buNone/>
              <a:defRPr sz="4544"/>
            </a:pPr>
            <a:r>
              <a:rPr lang="zh-CN" altLang="en-US" dirty="0" smtClean="0">
                <a:latin typeface="Kai" charset="-122"/>
                <a:ea typeface="Kai" charset="-122"/>
                <a:cs typeface="Kai" charset="-122"/>
              </a:rPr>
              <a:t>根据</a:t>
            </a:r>
            <a:r>
              <a:rPr lang="zh-CN" altLang="en-US" dirty="0">
                <a:latin typeface="Kai" charset="-122"/>
                <a:ea typeface="Kai" charset="-122"/>
                <a:cs typeface="Kai" charset="-122"/>
              </a:rPr>
              <a:t>第一段最后这句话，你觉得第二段要告诉你什么？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291633">
              <a:buNone/>
              <a:defRPr sz="4544"/>
            </a:pPr>
            <a:r>
              <a:rPr lang="zh-CN" altLang="en-US" dirty="0" smtClean="0">
                <a:latin typeface="Kai" charset="-122"/>
                <a:ea typeface="Kai" charset="-122"/>
                <a:cs typeface="Kai" charset="-122"/>
              </a:rPr>
              <a:t>请</a:t>
            </a:r>
            <a:r>
              <a:rPr lang="zh-CN" altLang="en-US" dirty="0">
                <a:latin typeface="Kai" charset="-122"/>
                <a:ea typeface="Kai" charset="-122"/>
                <a:cs typeface="Kai" charset="-122"/>
              </a:rPr>
              <a:t>你在第二段找到下面的这几个词</a:t>
            </a:r>
            <a:endParaRPr lang="zh-CN" altLang="en-US" sz="2800" dirty="0"/>
          </a:p>
          <a:p>
            <a:pPr defTabSz="291633">
              <a:defRPr sz="2626"/>
            </a:pPr>
            <a:endParaRPr lang="zh-CN" altLang="en-US" sz="1400" dirty="0"/>
          </a:p>
        </p:txBody>
      </p:sp>
      <p:sp>
        <p:nvSpPr>
          <p:cNvPr id="134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1367481" y="3667379"/>
            <a:ext cx="1981200" cy="1057021"/>
          </a:xfrm>
          <a:prstGeom prst="rect">
            <a:avLst/>
          </a:prstGeom>
          <a:ln w="127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</a:rPr>
              <a:t>首先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3808809" y="3667379"/>
            <a:ext cx="1981200" cy="1057021"/>
          </a:xfrm>
          <a:prstGeom prst="rect">
            <a:avLst/>
          </a:prstGeom>
          <a:ln w="127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</a:rPr>
              <a:t>其次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6115047" y="3667379"/>
            <a:ext cx="1981200" cy="1057021"/>
          </a:xfrm>
          <a:prstGeom prst="rect">
            <a:avLst/>
          </a:prstGeom>
          <a:ln w="127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</a:rPr>
              <a:t>此外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8458200" y="3667379"/>
            <a:ext cx="1981200" cy="1057021"/>
          </a:xfrm>
          <a:prstGeom prst="rect">
            <a:avLst/>
          </a:prstGeom>
          <a:ln w="127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lang="zh-CN" altLang="en-US" dirty="0" smtClean="0">
                <a:solidFill>
                  <a:schemeClr val="accent5">
                    <a:lumMod val="50000"/>
                  </a:schemeClr>
                </a:solidFill>
              </a:rPr>
              <a:t>最后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152" y="516681"/>
            <a:ext cx="1108528" cy="990600"/>
          </a:xfrm>
          <a:prstGeom prst="rect">
            <a:avLst/>
          </a:prstGeom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阅读第二段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扫读关键词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ea typeface="华文楷体"/>
                <a:cs typeface="华文楷体"/>
              </a:rPr>
              <a:t>Paragraph</a:t>
            </a:r>
            <a:r>
              <a:rPr lang="zh-CN" altLang="en-US" sz="4000" b="1" dirty="0" smtClean="0">
                <a:ea typeface="华文楷体"/>
                <a:cs typeface="华文楷体"/>
              </a:rPr>
              <a:t> </a:t>
            </a:r>
            <a:r>
              <a:rPr lang="en-US" altLang="zh-CN" sz="4000" b="1" dirty="0" smtClean="0">
                <a:ea typeface="华文楷体"/>
                <a:cs typeface="华文楷体"/>
              </a:rPr>
              <a:t>#2:</a:t>
            </a:r>
            <a:r>
              <a:rPr lang="zh-CN" altLang="en-US" sz="4000" b="1" dirty="0" smtClean="0">
                <a:ea typeface="华文楷体"/>
                <a:cs typeface="华文楷体"/>
              </a:rPr>
              <a:t>  </a:t>
            </a:r>
            <a:r>
              <a:rPr lang="en-US" altLang="zh-CN" sz="4000" b="1" dirty="0" smtClean="0">
                <a:ea typeface="华文楷体"/>
                <a:cs typeface="华文楷体"/>
              </a:rPr>
              <a:t>Scan</a:t>
            </a:r>
            <a:r>
              <a:rPr lang="zh-CN" altLang="en-US" sz="4000" b="1" dirty="0" smtClean="0">
                <a:ea typeface="华文楷体"/>
                <a:cs typeface="华文楷体"/>
              </a:rPr>
              <a:t> </a:t>
            </a:r>
            <a:r>
              <a:rPr lang="en-US" altLang="zh-CN" sz="4000" b="1" dirty="0" smtClean="0">
                <a:ea typeface="华文楷体"/>
                <a:cs typeface="华文楷体"/>
              </a:rPr>
              <a:t>for</a:t>
            </a:r>
            <a:r>
              <a:rPr lang="zh-CN" altLang="en-US" sz="4000" b="1" dirty="0" smtClean="0">
                <a:ea typeface="华文楷体"/>
                <a:cs typeface="华文楷体"/>
              </a:rPr>
              <a:t> </a:t>
            </a:r>
            <a:r>
              <a:rPr lang="en-US" altLang="zh-CN" sz="4000" b="1" dirty="0" smtClean="0">
                <a:ea typeface="华文楷体"/>
                <a:cs typeface="华文楷体"/>
              </a:rPr>
              <a:t>Keywords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Heptagon 10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5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6093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228600" y="914400"/>
            <a:ext cx="11734800" cy="4814487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lang="zh-CN" altLang="en-US" sz="4400" dirty="0">
                <a:latin typeface="+mn-ea"/>
                <a:cs typeface="Hei" charset="-122"/>
              </a:rPr>
              <a:t>首先，在传统的购物方式里，一件商品到消费者手中以前经过了很多</a:t>
            </a:r>
            <a:r>
              <a:rPr lang="zh-CN" altLang="en-US" sz="4400" dirty="0" smtClean="0">
                <a:latin typeface="+mn-ea"/>
                <a:cs typeface="Hei" charset="-122"/>
              </a:rPr>
              <a:t>环节</a:t>
            </a:r>
            <a:r>
              <a:rPr lang="mr-IN" altLang="zh-CN" sz="4400" dirty="0" smtClean="0">
                <a:latin typeface="+mn-ea"/>
                <a:cs typeface="Hei" charset="-122"/>
              </a:rPr>
              <a:t>…</a:t>
            </a:r>
            <a:r>
              <a:rPr lang="zh-CN" altLang="en-US" sz="4400" dirty="0" smtClean="0">
                <a:latin typeface="+mn-ea"/>
                <a:cs typeface="Hei" charset="-122"/>
              </a:rPr>
              <a:t>价格</a:t>
            </a:r>
            <a:r>
              <a:rPr lang="zh-CN" altLang="en-US" sz="4400" dirty="0">
                <a:latin typeface="+mn-ea"/>
                <a:cs typeface="Hei" charset="-122"/>
              </a:rPr>
              <a:t>也就下降了。其次，传统购物方式要消费者亲自去</a:t>
            </a:r>
            <a:r>
              <a:rPr lang="zh-CN" altLang="en-US" sz="4400" dirty="0" smtClean="0">
                <a:latin typeface="+mn-ea"/>
                <a:cs typeface="Hei" charset="-122"/>
              </a:rPr>
              <a:t>购物</a:t>
            </a:r>
            <a:r>
              <a:rPr lang="mr-IN" altLang="zh-CN" sz="4400" dirty="0" smtClean="0">
                <a:latin typeface="+mn-ea"/>
                <a:cs typeface="Hei" charset="-122"/>
              </a:rPr>
              <a:t>…</a:t>
            </a:r>
            <a:r>
              <a:rPr lang="zh-CN" altLang="en-US" sz="4400" dirty="0" smtClean="0">
                <a:latin typeface="+mn-ea"/>
                <a:cs typeface="Hei" charset="-122"/>
              </a:rPr>
              <a:t>直接</a:t>
            </a:r>
            <a:r>
              <a:rPr lang="zh-CN" altLang="en-US" sz="4400" dirty="0">
                <a:latin typeface="+mn-ea"/>
                <a:cs typeface="Hei" charset="-122"/>
              </a:rPr>
              <a:t>从网上订购后送到你朋友家里。此外，网购节省</a:t>
            </a:r>
            <a:r>
              <a:rPr lang="zh-CN" altLang="en-US" sz="4400" dirty="0" smtClean="0">
                <a:latin typeface="+mn-ea"/>
                <a:cs typeface="Hei" charset="-122"/>
              </a:rPr>
              <a:t>时间</a:t>
            </a:r>
            <a:r>
              <a:rPr lang="mr-IN" altLang="zh-CN" sz="4400" dirty="0" smtClean="0">
                <a:latin typeface="+mn-ea"/>
                <a:cs typeface="Hei" charset="-122"/>
              </a:rPr>
              <a:t>…</a:t>
            </a:r>
            <a:r>
              <a:rPr lang="zh-CN" altLang="en-US" sz="4400" dirty="0" smtClean="0">
                <a:latin typeface="+mn-ea"/>
                <a:cs typeface="Hei" charset="-122"/>
              </a:rPr>
              <a:t>在</a:t>
            </a:r>
            <a:r>
              <a:rPr lang="zh-CN" altLang="en-US" sz="4400" dirty="0">
                <a:latin typeface="+mn-ea"/>
                <a:cs typeface="Hei" charset="-122"/>
              </a:rPr>
              <a:t>很短的时间内可以货比</a:t>
            </a:r>
            <a:r>
              <a:rPr lang="en-US" sz="4400" dirty="0">
                <a:latin typeface="+mn-ea"/>
                <a:cs typeface="Hei" charset="-122"/>
              </a:rPr>
              <a:t>N</a:t>
            </a:r>
            <a:r>
              <a:rPr lang="zh-CN" altLang="en-US" sz="4400" dirty="0">
                <a:latin typeface="+mn-ea"/>
                <a:cs typeface="Hei" charset="-122"/>
              </a:rPr>
              <a:t>家。最后，社交网络让人们的交流机会变</a:t>
            </a:r>
            <a:r>
              <a:rPr lang="zh-CN" altLang="en-US" sz="4400" dirty="0" smtClean="0">
                <a:latin typeface="+mn-ea"/>
                <a:cs typeface="Hei" charset="-122"/>
              </a:rPr>
              <a:t>多</a:t>
            </a:r>
            <a:r>
              <a:rPr lang="mr-IN" altLang="zh-CN" sz="4400" dirty="0" smtClean="0">
                <a:latin typeface="+mn-ea"/>
                <a:cs typeface="Hei" charset="-122"/>
              </a:rPr>
              <a:t>…</a:t>
            </a:r>
            <a:r>
              <a:rPr lang="zh-CN" altLang="en-US" sz="4400" dirty="0" smtClean="0">
                <a:latin typeface="+mn-ea"/>
                <a:cs typeface="Hei" charset="-122"/>
              </a:rPr>
              <a:t>还</a:t>
            </a:r>
            <a:r>
              <a:rPr lang="zh-CN" altLang="en-US" sz="4400" dirty="0">
                <a:latin typeface="+mn-ea"/>
                <a:cs typeface="Hei" charset="-122"/>
              </a:rPr>
              <a:t>可以在自己的朋友圈里分享你的</a:t>
            </a:r>
            <a:r>
              <a:rPr lang="en-US" sz="4400" dirty="0">
                <a:latin typeface="+mn-ea"/>
                <a:cs typeface="Hei" charset="-122"/>
              </a:rPr>
              <a:t>“</a:t>
            </a:r>
            <a:r>
              <a:rPr lang="zh-CN" altLang="en-US" sz="4400" dirty="0">
                <a:latin typeface="+mn-ea"/>
                <a:cs typeface="Hei" charset="-122"/>
              </a:rPr>
              <a:t>买家秀</a:t>
            </a:r>
            <a:r>
              <a:rPr lang="en-US" sz="4400" dirty="0">
                <a:latin typeface="+mn-ea"/>
                <a:cs typeface="Hei" charset="-122"/>
              </a:rPr>
              <a:t>”</a:t>
            </a:r>
            <a:r>
              <a:rPr lang="zh-CN" altLang="en-US" sz="4400" dirty="0">
                <a:latin typeface="+mn-ea"/>
                <a:cs typeface="Hei" charset="-122"/>
              </a:rPr>
              <a:t>。</a:t>
            </a:r>
            <a:endParaRPr lang="en-US" sz="4400" dirty="0">
              <a:latin typeface="+mn-ea"/>
              <a:cs typeface="Hei" charset="-122"/>
            </a:endParaRPr>
          </a:p>
        </p:txBody>
      </p:sp>
      <p:sp>
        <p:nvSpPr>
          <p:cNvPr id="5" name="Rounded Rectangle"/>
          <p:cNvSpPr/>
          <p:nvPr/>
        </p:nvSpPr>
        <p:spPr>
          <a:xfrm>
            <a:off x="228600" y="914400"/>
            <a:ext cx="1447800" cy="714937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6" name="Rounded Rectangle"/>
          <p:cNvSpPr/>
          <p:nvPr/>
        </p:nvSpPr>
        <p:spPr>
          <a:xfrm>
            <a:off x="228600" y="2286000"/>
            <a:ext cx="1447800" cy="714937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7" name="Rounded Rectangle"/>
          <p:cNvSpPr/>
          <p:nvPr/>
        </p:nvSpPr>
        <p:spPr>
          <a:xfrm>
            <a:off x="8458200" y="2985068"/>
            <a:ext cx="1447800" cy="714937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8" name="Rounded Rectangle"/>
          <p:cNvSpPr/>
          <p:nvPr/>
        </p:nvSpPr>
        <p:spPr>
          <a:xfrm>
            <a:off x="10515600" y="3680955"/>
            <a:ext cx="1447800" cy="714937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7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 advAuto="0"/>
      <p:bldP spid="6" grpId="0" animBg="1" advAuto="0"/>
      <p:bldP spid="7" grpId="0" animBg="1" advAuto="0"/>
      <p:bldP spid="8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152400" y="838200"/>
            <a:ext cx="11811000" cy="5489003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lang="en-US" altLang="zh-CN" sz="4400" b="1" dirty="0" smtClean="0">
                <a:solidFill>
                  <a:srgbClr val="C00000"/>
                </a:solidFill>
                <a:latin typeface="+mn-ea"/>
                <a:cs typeface="Hei" charset="-122"/>
              </a:rPr>
              <a:t>1. </a:t>
            </a:r>
            <a:r>
              <a:rPr lang="zh-CN" altLang="en-US" sz="4400" b="1" dirty="0" smtClean="0">
                <a:solidFill>
                  <a:srgbClr val="C00000"/>
                </a:solidFill>
                <a:latin typeface="+mn-ea"/>
                <a:cs typeface="Hei" charset="-122"/>
              </a:rPr>
              <a:t>首先</a:t>
            </a:r>
            <a:r>
              <a:rPr lang="zh-CN" altLang="en-US" sz="4400" dirty="0">
                <a:latin typeface="+mn-ea"/>
                <a:cs typeface="Hei" charset="-122"/>
              </a:rPr>
              <a:t>，在传统的购物方式里，一件商品到消费者手中以前经过了很多</a:t>
            </a:r>
            <a:r>
              <a:rPr lang="zh-CN" altLang="en-US" sz="4400" dirty="0" smtClean="0">
                <a:latin typeface="+mn-ea"/>
                <a:cs typeface="Hei" charset="-122"/>
              </a:rPr>
              <a:t>环节</a:t>
            </a:r>
            <a:r>
              <a:rPr lang="mr-IN" altLang="zh-CN" sz="4400" dirty="0" smtClean="0">
                <a:latin typeface="+mn-ea"/>
                <a:cs typeface="Hei" charset="-122"/>
              </a:rPr>
              <a:t>…</a:t>
            </a:r>
            <a:r>
              <a:rPr lang="zh-CN" altLang="en-US" sz="4400" dirty="0" smtClean="0">
                <a:latin typeface="+mn-ea"/>
                <a:cs typeface="Hei" charset="-122"/>
              </a:rPr>
              <a:t>价格</a:t>
            </a:r>
            <a:r>
              <a:rPr lang="zh-CN" altLang="en-US" sz="4400" dirty="0">
                <a:latin typeface="+mn-ea"/>
                <a:cs typeface="Hei" charset="-122"/>
              </a:rPr>
              <a:t>也就下降了</a:t>
            </a:r>
            <a:r>
              <a:rPr lang="zh-CN" altLang="en-US" sz="4400" dirty="0" smtClean="0">
                <a:latin typeface="+mn-ea"/>
                <a:cs typeface="Hei" charset="-122"/>
              </a:rPr>
              <a:t>。</a:t>
            </a:r>
            <a:endParaRPr lang="en-US" altLang="zh-CN" sz="4400" dirty="0" smtClean="0">
              <a:latin typeface="+mn-ea"/>
              <a:cs typeface="Hei" charset="-122"/>
            </a:endParaRPr>
          </a:p>
          <a:p>
            <a:r>
              <a:rPr lang="en-US" altLang="zh-CN" sz="4400" b="1" dirty="0" smtClean="0">
                <a:solidFill>
                  <a:srgbClr val="C00000"/>
                </a:solidFill>
                <a:latin typeface="+mn-ea"/>
                <a:cs typeface="Hei" charset="-122"/>
              </a:rPr>
              <a:t>2. </a:t>
            </a:r>
            <a:r>
              <a:rPr lang="zh-CN" altLang="en-US" sz="4400" b="1" dirty="0" smtClean="0">
                <a:solidFill>
                  <a:srgbClr val="C00000"/>
                </a:solidFill>
                <a:latin typeface="+mn-ea"/>
                <a:cs typeface="Hei" charset="-122"/>
              </a:rPr>
              <a:t>其</a:t>
            </a:r>
            <a:r>
              <a:rPr lang="zh-CN" altLang="en-US" sz="4400" b="1" dirty="0">
                <a:solidFill>
                  <a:srgbClr val="C00000"/>
                </a:solidFill>
                <a:latin typeface="+mn-ea"/>
                <a:cs typeface="Hei" charset="-122"/>
              </a:rPr>
              <a:t>次</a:t>
            </a:r>
            <a:r>
              <a:rPr lang="zh-CN" altLang="en-US" sz="4400" dirty="0">
                <a:latin typeface="+mn-ea"/>
                <a:cs typeface="Hei" charset="-122"/>
              </a:rPr>
              <a:t>，传统购物方式要消费者亲自去</a:t>
            </a:r>
            <a:r>
              <a:rPr lang="zh-CN" altLang="en-US" sz="4400" dirty="0" smtClean="0">
                <a:latin typeface="+mn-ea"/>
                <a:cs typeface="Hei" charset="-122"/>
              </a:rPr>
              <a:t>购物</a:t>
            </a:r>
            <a:r>
              <a:rPr lang="mr-IN" altLang="zh-CN" sz="4400" dirty="0" smtClean="0">
                <a:latin typeface="+mn-ea"/>
                <a:cs typeface="Hei" charset="-122"/>
              </a:rPr>
              <a:t>…</a:t>
            </a:r>
            <a:r>
              <a:rPr lang="zh-CN" altLang="en-US" sz="4400" dirty="0" smtClean="0">
                <a:latin typeface="+mn-ea"/>
                <a:cs typeface="Hei" charset="-122"/>
              </a:rPr>
              <a:t>直接</a:t>
            </a:r>
            <a:r>
              <a:rPr lang="zh-CN" altLang="en-US" sz="4400" dirty="0">
                <a:latin typeface="+mn-ea"/>
                <a:cs typeface="Hei" charset="-122"/>
              </a:rPr>
              <a:t>从网上订购后送到你朋友家里</a:t>
            </a:r>
            <a:r>
              <a:rPr lang="zh-CN" altLang="en-US" sz="4400" dirty="0" smtClean="0">
                <a:latin typeface="+mn-ea"/>
                <a:cs typeface="Hei" charset="-122"/>
              </a:rPr>
              <a:t>。</a:t>
            </a:r>
            <a:endParaRPr lang="en-US" altLang="zh-CN" sz="4400" dirty="0" smtClean="0">
              <a:latin typeface="+mn-ea"/>
              <a:cs typeface="Hei" charset="-122"/>
            </a:endParaRPr>
          </a:p>
          <a:p>
            <a:r>
              <a:rPr lang="en-US" altLang="zh-CN" sz="4400" b="1" dirty="0" smtClean="0">
                <a:solidFill>
                  <a:srgbClr val="C00000"/>
                </a:solidFill>
                <a:latin typeface="+mn-ea"/>
                <a:cs typeface="Hei" charset="-122"/>
              </a:rPr>
              <a:t>3. </a:t>
            </a:r>
            <a:r>
              <a:rPr lang="zh-CN" altLang="en-US" sz="4400" b="1" dirty="0" smtClean="0">
                <a:solidFill>
                  <a:srgbClr val="C00000"/>
                </a:solidFill>
                <a:latin typeface="+mn-ea"/>
                <a:cs typeface="Hei" charset="-122"/>
              </a:rPr>
              <a:t>此外</a:t>
            </a:r>
            <a:r>
              <a:rPr lang="zh-CN" altLang="en-US" sz="4400" dirty="0">
                <a:latin typeface="+mn-ea"/>
                <a:cs typeface="Hei" charset="-122"/>
              </a:rPr>
              <a:t>，网购节省</a:t>
            </a:r>
            <a:r>
              <a:rPr lang="zh-CN" altLang="en-US" sz="4400" dirty="0" smtClean="0">
                <a:latin typeface="+mn-ea"/>
                <a:cs typeface="Hei" charset="-122"/>
              </a:rPr>
              <a:t>时间</a:t>
            </a:r>
            <a:r>
              <a:rPr lang="mr-IN" altLang="zh-CN" sz="4400" dirty="0" smtClean="0">
                <a:latin typeface="+mn-ea"/>
                <a:cs typeface="Hei" charset="-122"/>
              </a:rPr>
              <a:t>…</a:t>
            </a:r>
            <a:r>
              <a:rPr lang="zh-CN" altLang="en-US" sz="4400" dirty="0" smtClean="0">
                <a:latin typeface="+mn-ea"/>
                <a:cs typeface="Hei" charset="-122"/>
              </a:rPr>
              <a:t>在</a:t>
            </a:r>
            <a:r>
              <a:rPr lang="zh-CN" altLang="en-US" sz="4400" dirty="0">
                <a:latin typeface="+mn-ea"/>
                <a:cs typeface="Hei" charset="-122"/>
              </a:rPr>
              <a:t>很短的时间内可以货比</a:t>
            </a:r>
            <a:r>
              <a:rPr lang="en-US" sz="4400" dirty="0">
                <a:latin typeface="+mn-ea"/>
                <a:cs typeface="Hei" charset="-122"/>
              </a:rPr>
              <a:t>N</a:t>
            </a:r>
            <a:r>
              <a:rPr lang="zh-CN" altLang="en-US" sz="4400" dirty="0">
                <a:latin typeface="+mn-ea"/>
                <a:cs typeface="Hei" charset="-122"/>
              </a:rPr>
              <a:t>家</a:t>
            </a:r>
            <a:r>
              <a:rPr lang="zh-CN" altLang="en-US" sz="4400" dirty="0" smtClean="0">
                <a:latin typeface="+mn-ea"/>
                <a:cs typeface="Hei" charset="-122"/>
              </a:rPr>
              <a:t>。</a:t>
            </a:r>
            <a:endParaRPr lang="en-US" altLang="zh-CN" sz="4400" dirty="0" smtClean="0">
              <a:latin typeface="+mn-ea"/>
              <a:cs typeface="Hei" charset="-122"/>
            </a:endParaRPr>
          </a:p>
          <a:p>
            <a:r>
              <a:rPr lang="en-US" altLang="zh-CN" sz="4400" b="1" dirty="0" smtClean="0">
                <a:solidFill>
                  <a:srgbClr val="C00000"/>
                </a:solidFill>
                <a:latin typeface="+mn-ea"/>
                <a:cs typeface="Hei" charset="-122"/>
              </a:rPr>
              <a:t>4. </a:t>
            </a:r>
            <a:r>
              <a:rPr lang="zh-CN" altLang="en-US" sz="4400" b="1" dirty="0" smtClean="0">
                <a:solidFill>
                  <a:srgbClr val="C00000"/>
                </a:solidFill>
                <a:latin typeface="+mn-ea"/>
                <a:cs typeface="Hei" charset="-122"/>
              </a:rPr>
              <a:t>最后</a:t>
            </a:r>
            <a:r>
              <a:rPr lang="zh-CN" altLang="en-US" sz="4400" dirty="0">
                <a:latin typeface="+mn-ea"/>
                <a:cs typeface="Hei" charset="-122"/>
              </a:rPr>
              <a:t>，社交网络让人们的交流机会变</a:t>
            </a:r>
            <a:r>
              <a:rPr lang="zh-CN" altLang="en-US" sz="4400" dirty="0" smtClean="0">
                <a:latin typeface="+mn-ea"/>
                <a:cs typeface="Hei" charset="-122"/>
              </a:rPr>
              <a:t>多</a:t>
            </a:r>
            <a:r>
              <a:rPr lang="mr-IN" altLang="zh-CN" sz="4400" dirty="0" smtClean="0">
                <a:latin typeface="+mn-ea"/>
                <a:cs typeface="Hei" charset="-122"/>
              </a:rPr>
              <a:t>…</a:t>
            </a:r>
            <a:r>
              <a:rPr lang="zh-CN" altLang="en-US" sz="4400" dirty="0" smtClean="0">
                <a:latin typeface="+mn-ea"/>
                <a:cs typeface="Hei" charset="-122"/>
              </a:rPr>
              <a:t>还</a:t>
            </a:r>
            <a:r>
              <a:rPr lang="zh-CN" altLang="en-US" sz="4400" dirty="0">
                <a:latin typeface="+mn-ea"/>
                <a:cs typeface="Hei" charset="-122"/>
              </a:rPr>
              <a:t>可以在自己的朋友圈里分享你的</a:t>
            </a:r>
            <a:r>
              <a:rPr lang="en-US" sz="4400" dirty="0">
                <a:latin typeface="+mn-ea"/>
                <a:cs typeface="Hei" charset="-122"/>
              </a:rPr>
              <a:t>“</a:t>
            </a:r>
            <a:r>
              <a:rPr lang="zh-CN" altLang="en-US" sz="4400" dirty="0">
                <a:latin typeface="+mn-ea"/>
                <a:cs typeface="Hei" charset="-122"/>
              </a:rPr>
              <a:t>买家秀</a:t>
            </a:r>
            <a:r>
              <a:rPr lang="en-US" sz="4400" dirty="0">
                <a:latin typeface="+mn-ea"/>
                <a:cs typeface="Hei" charset="-122"/>
              </a:rPr>
              <a:t>”</a:t>
            </a:r>
            <a:r>
              <a:rPr lang="zh-CN" altLang="en-US" sz="4400" dirty="0">
                <a:latin typeface="+mn-ea"/>
                <a:cs typeface="Hei" charset="-122"/>
              </a:rPr>
              <a:t>。</a:t>
            </a:r>
            <a:endParaRPr lang="en-US" sz="4400" dirty="0">
              <a:latin typeface="+mn-ea"/>
              <a:cs typeface="Hei" charset="-122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285" y="1996653"/>
            <a:ext cx="10058400" cy="4023360"/>
          </a:xfrm>
        </p:spPr>
        <p:txBody>
          <a:bodyPr vert="horz" lIns="0" tIns="45720" rIns="0" bIns="45720" rtlCol="0">
            <a:normAutofit/>
          </a:bodyPr>
          <a:lstStyle/>
          <a:p>
            <a:pPr marL="0" indent="0" defTabSz="291633">
              <a:buNone/>
            </a:pPr>
            <a:r>
              <a:rPr lang="zh-CN" altLang="en-US" sz="4544" dirty="0" smtClean="0">
                <a:latin typeface="Kai" charset="-122"/>
                <a:ea typeface="Kai" charset="-122"/>
                <a:cs typeface="Kai" charset="-122"/>
              </a:rPr>
              <a:t>第二段有四个部分，请</a:t>
            </a:r>
            <a:r>
              <a:rPr lang="zh-CN" altLang="en-US" sz="4544" dirty="0">
                <a:latin typeface="Kai" charset="-122"/>
                <a:ea typeface="Kai" charset="-122"/>
                <a:cs typeface="Kai" charset="-122"/>
              </a:rPr>
              <a:t>你替</a:t>
            </a:r>
            <a:r>
              <a:rPr lang="zh-CN" altLang="en-US" sz="4544" dirty="0" smtClean="0">
                <a:latin typeface="Kai" charset="-122"/>
                <a:ea typeface="Kai" charset="-122"/>
                <a:cs typeface="Kai" charset="-122"/>
              </a:rPr>
              <a:t>每个部分选</a:t>
            </a:r>
            <a:r>
              <a:rPr lang="zh-CN" altLang="en-US" sz="4544" dirty="0">
                <a:latin typeface="Kai" charset="-122"/>
                <a:ea typeface="Kai" charset="-122"/>
                <a:cs typeface="Kai" charset="-122"/>
              </a:rPr>
              <a:t>一个主题</a:t>
            </a: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阅读第二段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略读大意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ea typeface="华文楷体"/>
                <a:cs typeface="华文楷体"/>
              </a:rPr>
              <a:t>Paragraph</a:t>
            </a:r>
            <a:r>
              <a:rPr lang="zh-CN" altLang="en-US" sz="4000" b="1" dirty="0" smtClean="0">
                <a:ea typeface="华文楷体"/>
                <a:cs typeface="华文楷体"/>
              </a:rPr>
              <a:t> </a:t>
            </a:r>
            <a:r>
              <a:rPr lang="en-US" altLang="zh-CN" sz="4000" b="1" dirty="0" smtClean="0">
                <a:ea typeface="华文楷体"/>
                <a:cs typeface="华文楷体"/>
              </a:rPr>
              <a:t>#2:</a:t>
            </a:r>
            <a:r>
              <a:rPr lang="zh-CN" altLang="en-US" sz="4000" b="1" dirty="0" smtClean="0">
                <a:ea typeface="华文楷体"/>
                <a:cs typeface="华文楷体"/>
              </a:rPr>
              <a:t>  </a:t>
            </a:r>
            <a:r>
              <a:rPr lang="en-US" altLang="zh-CN" sz="4000" b="1" dirty="0" smtClean="0">
                <a:ea typeface="华文楷体"/>
                <a:cs typeface="华文楷体"/>
              </a:rPr>
              <a:t>Skim</a:t>
            </a:r>
            <a:r>
              <a:rPr lang="zh-CN" altLang="en-US" sz="4000" b="1" dirty="0" smtClean="0">
                <a:ea typeface="华文楷体"/>
                <a:cs typeface="华文楷体"/>
              </a:rPr>
              <a:t> </a:t>
            </a:r>
            <a:r>
              <a:rPr lang="en-US" altLang="zh-CN" sz="4000" b="1" dirty="0" smtClean="0">
                <a:ea typeface="华文楷体"/>
                <a:cs typeface="华文楷体"/>
              </a:rPr>
              <a:t>for</a:t>
            </a:r>
            <a:r>
              <a:rPr lang="zh-CN" altLang="en-US" sz="4000" b="1" dirty="0" smtClean="0">
                <a:ea typeface="华文楷体"/>
                <a:cs typeface="华文楷体"/>
              </a:rPr>
              <a:t> </a:t>
            </a:r>
            <a:r>
              <a:rPr lang="en-US" altLang="zh-CN" sz="4000" b="1" dirty="0" smtClean="0">
                <a:ea typeface="华文楷体"/>
                <a:cs typeface="华文楷体"/>
              </a:rPr>
              <a:t>Key</a:t>
            </a:r>
            <a:r>
              <a:rPr lang="zh-CN" altLang="en-US" sz="4000" b="1" dirty="0" smtClean="0">
                <a:ea typeface="华文楷体"/>
                <a:cs typeface="华文楷体"/>
              </a:rPr>
              <a:t> </a:t>
            </a:r>
            <a:r>
              <a:rPr lang="en-US" altLang="zh-CN" sz="4000" b="1" dirty="0" smtClean="0">
                <a:ea typeface="华文楷体"/>
                <a:cs typeface="华文楷体"/>
              </a:rPr>
              <a:t>Ideas</a:t>
            </a:r>
            <a:endParaRPr lang="en-US" sz="4000" dirty="0"/>
          </a:p>
        </p:txBody>
      </p:sp>
      <p:sp>
        <p:nvSpPr>
          <p:cNvPr id="12" name="Heptagon 11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6</a:t>
            </a:r>
            <a:endParaRPr lang="en-US" sz="4000" dirty="0"/>
          </a:p>
        </p:txBody>
      </p:sp>
      <p:sp>
        <p:nvSpPr>
          <p:cNvPr id="13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831492" y="3717405"/>
            <a:ext cx="1818968" cy="1087798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lang="zh-CN" altLang="en-US" sz="6600" dirty="0" smtClean="0">
                <a:solidFill>
                  <a:srgbClr val="C00000"/>
                </a:solidFill>
                <a:latin typeface="Hei" charset="-122"/>
                <a:ea typeface="Hei" charset="-122"/>
                <a:cs typeface="Hei" charset="-122"/>
              </a:rPr>
              <a:t>省时  </a:t>
            </a:r>
            <a:endParaRPr lang="en-US" sz="6600" dirty="0">
              <a:solidFill>
                <a:srgbClr val="C00000"/>
              </a:solidFill>
              <a:latin typeface="Hei" charset="-122"/>
              <a:ea typeface="Hei" charset="-122"/>
              <a:cs typeface="Hei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84781" y="3688242"/>
            <a:ext cx="1877437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6600" dirty="0" smtClean="0">
                <a:solidFill>
                  <a:srgbClr val="C00000"/>
                </a:solidFill>
                <a:latin typeface="Hei" charset="-122"/>
                <a:ea typeface="Hei" charset="-122"/>
                <a:cs typeface="Hei" charset="-122"/>
              </a:rPr>
              <a:t>省钱</a:t>
            </a:r>
            <a:endParaRPr lang="en-US" sz="6600" dirty="0">
              <a:solidFill>
                <a:srgbClr val="C00000"/>
              </a:solidFill>
              <a:latin typeface="Hei" charset="-122"/>
              <a:ea typeface="Hei" charset="-122"/>
              <a:cs typeface="Hei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89089" y="3688242"/>
            <a:ext cx="2723823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6600" dirty="0" smtClean="0">
                <a:solidFill>
                  <a:srgbClr val="C00000"/>
                </a:solidFill>
                <a:latin typeface="Hei" charset="-122"/>
                <a:ea typeface="Hei" charset="-122"/>
                <a:cs typeface="Hei" charset="-122"/>
              </a:rPr>
              <a:t>信息多</a:t>
            </a:r>
            <a:endParaRPr lang="en-US" sz="6600" dirty="0">
              <a:solidFill>
                <a:srgbClr val="C00000"/>
              </a:solidFill>
              <a:latin typeface="Hei" charset="-122"/>
              <a:ea typeface="Hei" charset="-122"/>
              <a:cs typeface="Hei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762041" y="3688242"/>
            <a:ext cx="1877437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6600" dirty="0" smtClean="0">
                <a:solidFill>
                  <a:srgbClr val="C00000"/>
                </a:solidFill>
                <a:latin typeface="Hei" charset="-122"/>
                <a:ea typeface="Hei" charset="-122"/>
                <a:cs typeface="Hei" charset="-122"/>
              </a:rPr>
              <a:t>方便</a:t>
            </a:r>
            <a:endParaRPr lang="en-US" sz="6600" dirty="0">
              <a:solidFill>
                <a:srgbClr val="C00000"/>
              </a:solidFill>
              <a:latin typeface="Hei" charset="-122"/>
              <a:ea typeface="Hei" charset="-122"/>
              <a:cs typeface="Hei" charset="-122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030" y="370631"/>
            <a:ext cx="1282700" cy="12827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aragraph #1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defTabSz="291633">
              <a:buNone/>
              <a:defRPr sz="4544"/>
            </a:pPr>
            <a:r>
              <a:rPr lang="zh-CN" altLang="en-US" sz="4300" dirty="0" smtClean="0">
                <a:latin typeface="Kai" charset="-122"/>
                <a:ea typeface="Kai" charset="-122"/>
                <a:cs typeface="Kai" charset="-122"/>
              </a:rPr>
              <a:t>跟同学一起细读每一个小段，完成第二段图表</a:t>
            </a:r>
            <a:endParaRPr lang="en-US" altLang="zh-CN" sz="4300" dirty="0" smtClean="0">
              <a:latin typeface="Kai" charset="-122"/>
              <a:ea typeface="Kai" charset="-122"/>
              <a:cs typeface="Kai" charset="-122"/>
            </a:endParaRPr>
          </a:p>
          <a:p>
            <a:pPr marL="0" indent="0" defTabSz="291633">
              <a:lnSpc>
                <a:spcPct val="150000"/>
              </a:lnSpc>
              <a:buNone/>
              <a:defRPr sz="4544"/>
            </a:pPr>
            <a:r>
              <a:rPr lang="en-US" dirty="0" smtClean="0"/>
              <a:t>		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a. </a:t>
            </a:r>
            <a:r>
              <a:rPr lang="zh-CN" altLang="en-US" sz="3200" dirty="0" smtClean="0">
                <a:latin typeface="Hei" charset="-122"/>
                <a:ea typeface="Hei" charset="-122"/>
                <a:cs typeface="Hei" charset="-122"/>
              </a:rPr>
              <a:t>首先</a:t>
            </a:r>
            <a:r>
              <a:rPr lang="en-US" altLang="zh-CN" sz="32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mr-IN" altLang="zh-CN" sz="3200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zh-CN" altLang="en-US" sz="3200" dirty="0" smtClean="0">
                <a:latin typeface="Arial" charset="0"/>
                <a:ea typeface="Arial" charset="0"/>
                <a:cs typeface="Arial" charset="0"/>
              </a:rPr>
              <a:t>   </a:t>
            </a:r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defTabSz="291633">
              <a:lnSpc>
                <a:spcPct val="150000"/>
              </a:lnSpc>
              <a:buNone/>
              <a:defRPr sz="4544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	b. </a:t>
            </a:r>
            <a:r>
              <a:rPr lang="zh-CN" altLang="en-US" sz="3200" dirty="0" smtClean="0">
                <a:latin typeface="Hei" charset="-122"/>
                <a:ea typeface="Hei" charset="-122"/>
                <a:cs typeface="Hei" charset="-122"/>
              </a:rPr>
              <a:t>其次</a:t>
            </a:r>
            <a:r>
              <a:rPr lang="en-US" altLang="zh-CN" sz="3200" dirty="0" smtClean="0">
                <a:latin typeface="Hei" charset="-122"/>
                <a:ea typeface="Hei" charset="-122"/>
                <a:cs typeface="Hei" charset="-122"/>
              </a:rPr>
              <a:t>,</a:t>
            </a:r>
            <a:r>
              <a:rPr lang="en-US" altLang="zh-CN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sz="3200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sz="32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defTabSz="291633">
              <a:lnSpc>
                <a:spcPct val="150000"/>
              </a:lnSpc>
              <a:buNone/>
              <a:defRPr sz="4544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    c. </a:t>
            </a:r>
            <a:r>
              <a:rPr lang="zh-CN" altLang="en-US" sz="3200" dirty="0" smtClean="0">
                <a:latin typeface="Hei" charset="-122"/>
                <a:ea typeface="Hei" charset="-122"/>
                <a:cs typeface="Hei" charset="-122"/>
              </a:rPr>
              <a:t>此外</a:t>
            </a:r>
            <a:r>
              <a:rPr lang="en-US" altLang="zh-CN" sz="3200" dirty="0" smtClean="0">
                <a:latin typeface="Hei" charset="-122"/>
                <a:ea typeface="Hei" charset="-122"/>
                <a:cs typeface="Hei" charset="-122"/>
              </a:rPr>
              <a:t>,</a:t>
            </a:r>
            <a:r>
              <a:rPr lang="en-US" altLang="zh-CN" sz="3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sz="3200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0" indent="0" defTabSz="291633">
              <a:lnSpc>
                <a:spcPct val="150000"/>
              </a:lnSpc>
              <a:buNone/>
              <a:defRPr sz="4544"/>
            </a:pPr>
            <a:r>
              <a:rPr lang="en-US" sz="3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    d. </a:t>
            </a:r>
            <a:r>
              <a:rPr lang="zh-CN" altLang="en-US" sz="3200" dirty="0" smtClean="0">
                <a:latin typeface="Hei" charset="-122"/>
                <a:ea typeface="Hei" charset="-122"/>
                <a:cs typeface="Hei" charset="-122"/>
              </a:rPr>
              <a:t>最后</a:t>
            </a:r>
            <a:r>
              <a:rPr lang="en-US" altLang="zh-CN" sz="3200" dirty="0" smtClean="0">
                <a:latin typeface="Hei" charset="-122"/>
                <a:ea typeface="Hei" charset="-122"/>
                <a:cs typeface="Hei" charset="-122"/>
              </a:rPr>
              <a:t>, </a:t>
            </a:r>
            <a:r>
              <a:rPr lang="mr-IN" altLang="zh-CN" sz="3200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endParaRPr sz="3600" dirty="0" smtClean="0">
              <a:latin typeface="Arial" charset="0"/>
              <a:ea typeface="Arial" charset="0"/>
              <a:cs typeface="Arial" charset="0"/>
            </a:endParaRPr>
          </a:p>
          <a:p>
            <a:pPr defTabSz="291633">
              <a:defRPr sz="2626"/>
            </a:pP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1858" y="2164537"/>
            <a:ext cx="1568450" cy="1296431"/>
          </a:xfrm>
          <a:prstGeom prst="rect">
            <a:avLst/>
          </a:prstGeom>
        </p:spPr>
      </p:pic>
      <p:sp>
        <p:nvSpPr>
          <p:cNvPr id="11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3599497" y="4440041"/>
            <a:ext cx="1107996" cy="626133"/>
          </a:xfrm>
          <a:prstGeom prst="rect">
            <a:avLst/>
          </a:prstGeom>
          <a:ln w="127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lang="zh-CN" altLang="en-US" sz="3600" dirty="0" smtClean="0">
                <a:solidFill>
                  <a:srgbClr val="C00000"/>
                </a:solidFill>
                <a:latin typeface="Hei" charset="-122"/>
                <a:ea typeface="Hei" charset="-122"/>
                <a:cs typeface="Hei" charset="-122"/>
              </a:rPr>
              <a:t>省时  </a:t>
            </a:r>
            <a:endParaRPr lang="en-US" sz="3600" dirty="0">
              <a:solidFill>
                <a:srgbClr val="C00000"/>
              </a:solidFill>
              <a:latin typeface="Hei" charset="-122"/>
              <a:ea typeface="Hei" charset="-122"/>
              <a:cs typeface="Hei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99497" y="2819400"/>
            <a:ext cx="1107996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Hei" charset="-122"/>
                <a:ea typeface="Hei" charset="-122"/>
                <a:cs typeface="Hei" charset="-122"/>
              </a:rPr>
              <a:t>省钱</a:t>
            </a:r>
            <a:endParaRPr lang="en-US" sz="3600" dirty="0">
              <a:solidFill>
                <a:srgbClr val="C00000"/>
              </a:solidFill>
              <a:latin typeface="Hei" charset="-122"/>
              <a:ea typeface="Hei" charset="-122"/>
              <a:cs typeface="Hei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99497" y="5202041"/>
            <a:ext cx="156966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Hei" charset="-122"/>
                <a:ea typeface="Hei" charset="-122"/>
                <a:cs typeface="Hei" charset="-122"/>
              </a:rPr>
              <a:t>信息多</a:t>
            </a:r>
            <a:endParaRPr lang="en-US" sz="3600" dirty="0">
              <a:solidFill>
                <a:srgbClr val="C00000"/>
              </a:solidFill>
              <a:latin typeface="Hei" charset="-122"/>
              <a:ea typeface="Hei" charset="-122"/>
              <a:cs typeface="Hei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99497" y="3584888"/>
            <a:ext cx="1125727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solidFill>
                  <a:srgbClr val="C00000"/>
                </a:solidFill>
                <a:latin typeface="Hei" charset="-122"/>
                <a:ea typeface="Hei" charset="-122"/>
                <a:cs typeface="Hei" charset="-122"/>
              </a:rPr>
              <a:t>方便</a:t>
            </a:r>
            <a:endParaRPr lang="en-US" sz="3600" dirty="0">
              <a:solidFill>
                <a:srgbClr val="C00000"/>
              </a:solidFill>
              <a:latin typeface="Hei" charset="-122"/>
              <a:ea typeface="Hei" charset="-122"/>
              <a:cs typeface="Hei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5742" y="3012019"/>
            <a:ext cx="1066116" cy="1219200"/>
          </a:xfrm>
          <a:prstGeom prst="rect">
            <a:avLst/>
          </a:prstGeom>
        </p:spPr>
      </p:pic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25652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阅读第二段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细读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    </a:t>
            </a:r>
            <a:r>
              <a:rPr lang="en-US" altLang="zh-CN" sz="4000" b="1" dirty="0" smtClean="0">
                <a:ea typeface="华文楷体"/>
                <a:cs typeface="华文楷体"/>
              </a:rPr>
              <a:t>Paragraph</a:t>
            </a:r>
            <a:r>
              <a:rPr lang="zh-CN" altLang="en-US" sz="4000" b="1" dirty="0" smtClean="0">
                <a:ea typeface="华文楷体"/>
                <a:cs typeface="华文楷体"/>
              </a:rPr>
              <a:t> </a:t>
            </a:r>
            <a:r>
              <a:rPr lang="en-US" altLang="zh-CN" sz="4000" b="1" dirty="0" smtClean="0">
                <a:ea typeface="华文楷体"/>
                <a:cs typeface="华文楷体"/>
              </a:rPr>
              <a:t>#2:</a:t>
            </a:r>
            <a:r>
              <a:rPr lang="zh-CN" altLang="en-US" sz="4000" b="1" dirty="0" smtClean="0">
                <a:ea typeface="华文楷体"/>
                <a:cs typeface="华文楷体"/>
              </a:rPr>
              <a:t>  </a:t>
            </a:r>
            <a:r>
              <a:rPr lang="en-US" altLang="zh-CN" sz="4000" b="1" dirty="0" smtClean="0">
                <a:ea typeface="华文楷体"/>
                <a:cs typeface="华文楷体"/>
              </a:rPr>
              <a:t>Zoom-in for Answers [Pair Work]</a:t>
            </a:r>
            <a:endParaRPr lang="en-US" sz="4000" dirty="0"/>
          </a:p>
        </p:txBody>
      </p:sp>
      <p:sp>
        <p:nvSpPr>
          <p:cNvPr id="17" name="Heptagon 1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7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0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144780" y="3200400"/>
            <a:ext cx="11971020" cy="2780569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lang="zh-CN" altLang="en-US" sz="4400" dirty="0"/>
              <a:t>首先，在实体店里，一件商品到消费者手中以前经过了很多环节，比如有厂家、区域代理、总代理、二级代理、商家和消费者，价格往往会更贵。而</a:t>
            </a:r>
            <a:r>
              <a:rPr lang="zh-CN" altLang="en-US" sz="4400" dirty="0">
                <a:solidFill>
                  <a:srgbClr val="FF0000"/>
                </a:solidFill>
              </a:rPr>
              <a:t>网上购物产品的成本下降了，价格也就下降了</a:t>
            </a:r>
            <a:r>
              <a:rPr lang="zh-CN" altLang="en-US" sz="4400" dirty="0"/>
              <a:t>。</a:t>
            </a:r>
            <a:r>
              <a:rPr lang="en-US" sz="4400" dirty="0"/>
              <a:t> </a:t>
            </a:r>
            <a:endParaRPr lang="en-US" sz="4400" dirty="0">
              <a:solidFill>
                <a:srgbClr val="FF4D3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100" y="1612900"/>
            <a:ext cx="1282700" cy="1282700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阅读第二段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推论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36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        </a:t>
            </a:r>
            <a:r>
              <a:rPr lang="en-US" altLang="zh-CN" sz="3600" b="1" dirty="0">
                <a:ea typeface="华文楷体"/>
                <a:cs typeface="华文楷体"/>
              </a:rPr>
              <a:t>P</a:t>
            </a:r>
            <a:r>
              <a:rPr lang="en-US" altLang="zh-CN" sz="3600" b="1" dirty="0" smtClean="0">
                <a:ea typeface="华文楷体"/>
                <a:cs typeface="华文楷体"/>
              </a:rPr>
              <a:t>aragraph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#2:</a:t>
            </a:r>
            <a:r>
              <a:rPr lang="zh-CN" altLang="en-US" sz="3600" b="1" dirty="0" smtClean="0">
                <a:ea typeface="华文楷体"/>
                <a:cs typeface="华文楷体"/>
              </a:rPr>
              <a:t>  </a:t>
            </a:r>
            <a:r>
              <a:rPr lang="en-US" altLang="zh-CN" sz="3600" b="1" dirty="0" smtClean="0">
                <a:ea typeface="华文楷体"/>
                <a:cs typeface="华文楷体"/>
              </a:rPr>
              <a:t>Make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Inference [Pair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work]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2170" y="1845734"/>
            <a:ext cx="10058400" cy="1049866"/>
          </a:xfrm>
        </p:spPr>
        <p:txBody>
          <a:bodyPr>
            <a:normAutofit/>
          </a:bodyPr>
          <a:lstStyle/>
          <a:p>
            <a:pPr marL="0" indent="0" defTabSz="291633">
              <a:buNone/>
              <a:defRPr sz="4544"/>
            </a:pPr>
            <a:r>
              <a:rPr lang="zh-CN" altLang="en-US" dirty="0" smtClean="0">
                <a:latin typeface="Kai" charset="-122"/>
                <a:ea typeface="Kai" charset="-122"/>
                <a:cs typeface="Kai" charset="-122"/>
              </a:rPr>
              <a:t>网购的成本为什么下降？少了那些费用？</a:t>
            </a:r>
            <a:endParaRPr lang="en-US" altLang="zh-CN" dirty="0" smtClean="0">
              <a:latin typeface="Kai" charset="-122"/>
              <a:ea typeface="Kai" charset="-122"/>
              <a:cs typeface="Kai" charset="-122"/>
            </a:endParaRPr>
          </a:p>
        </p:txBody>
      </p:sp>
      <p:sp>
        <p:nvSpPr>
          <p:cNvPr id="9" name="Rounded Rectangle"/>
          <p:cNvSpPr/>
          <p:nvPr/>
        </p:nvSpPr>
        <p:spPr>
          <a:xfrm>
            <a:off x="152400" y="3926555"/>
            <a:ext cx="11963400" cy="714937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0" name="Rounded Rectangle"/>
          <p:cNvSpPr/>
          <p:nvPr/>
        </p:nvSpPr>
        <p:spPr>
          <a:xfrm>
            <a:off x="152400" y="4657102"/>
            <a:ext cx="3733800" cy="722124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1" name="Rounded Rectangle"/>
          <p:cNvSpPr/>
          <p:nvPr/>
        </p:nvSpPr>
        <p:spPr>
          <a:xfrm>
            <a:off x="2392680" y="3204431"/>
            <a:ext cx="9404350" cy="722124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2" name="Heptagon 11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8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63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9" grpId="0" animBg="1" advAuto="0"/>
      <p:bldP spid="10" grpId="0" animBg="1" advAuto="0"/>
      <p:bldP spid="11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144780" y="3323511"/>
            <a:ext cx="11652250" cy="2534348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lang="zh-CN" altLang="en-US" sz="4000" dirty="0"/>
              <a:t>最后，社交网络让人们的交流机会变多。比如网上每天都会有朋友和网红秀自己买的新产品，还有人常常在朋友圈介绍产品信息、分享产品的好处和坏处。这样，</a:t>
            </a:r>
            <a:r>
              <a:rPr lang="zh-CN" altLang="en-US" sz="4000" dirty="0">
                <a:solidFill>
                  <a:srgbClr val="FF0000"/>
                </a:solidFill>
              </a:rPr>
              <a:t>你更容易买到性价比超高的产品。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100" y="1612900"/>
            <a:ext cx="1282700" cy="1282700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阅读第二段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推论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36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        </a:t>
            </a:r>
            <a:r>
              <a:rPr lang="en-US" altLang="zh-CN" sz="3600" b="1" dirty="0">
                <a:ea typeface="华文楷体"/>
                <a:cs typeface="华文楷体"/>
              </a:rPr>
              <a:t>P</a:t>
            </a:r>
            <a:r>
              <a:rPr lang="en-US" altLang="zh-CN" sz="3600" b="1" dirty="0" smtClean="0">
                <a:ea typeface="华文楷体"/>
                <a:cs typeface="华文楷体"/>
              </a:rPr>
              <a:t>aragraph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#2:</a:t>
            </a:r>
            <a:r>
              <a:rPr lang="zh-CN" altLang="en-US" sz="3600" b="1" dirty="0" smtClean="0">
                <a:ea typeface="华文楷体"/>
                <a:cs typeface="华文楷体"/>
              </a:rPr>
              <a:t>  </a:t>
            </a:r>
            <a:r>
              <a:rPr lang="en-US" altLang="zh-CN" sz="3600" b="1" dirty="0" smtClean="0">
                <a:ea typeface="华文楷体"/>
                <a:cs typeface="华文楷体"/>
              </a:rPr>
              <a:t>Make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Inference [Pair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work]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2170" y="1845733"/>
            <a:ext cx="10303510" cy="1077017"/>
          </a:xfrm>
        </p:spPr>
        <p:txBody>
          <a:bodyPr>
            <a:noAutofit/>
          </a:bodyPr>
          <a:lstStyle/>
          <a:p>
            <a:pPr marL="0" indent="0" defTabSz="291633">
              <a:buNone/>
              <a:defRPr sz="4544"/>
            </a:pPr>
            <a:r>
              <a:rPr lang="zh-CN" altLang="en-US" dirty="0" smtClean="0">
                <a:latin typeface="Kai" charset="-122"/>
                <a:ea typeface="Kai" charset="-122"/>
                <a:cs typeface="Kai" charset="-122"/>
              </a:rPr>
              <a:t>为什么通过社交媒体购物你更容易买到</a:t>
            </a:r>
            <a:r>
              <a:rPr lang="zh-CN" altLang="en-US" dirty="0" smtClean="0">
                <a:solidFill>
                  <a:srgbClr val="FF0000"/>
                </a:solidFill>
                <a:latin typeface="Kai" charset="-122"/>
                <a:ea typeface="Kai" charset="-122"/>
                <a:cs typeface="Kai" charset="-122"/>
              </a:rPr>
              <a:t>性价比超高的产品</a:t>
            </a:r>
            <a:r>
              <a:rPr lang="zh-CN" altLang="en-US" dirty="0" smtClean="0">
                <a:latin typeface="Kai" charset="-122"/>
                <a:ea typeface="Kai" charset="-122"/>
                <a:cs typeface="Kai" charset="-122"/>
              </a:rPr>
              <a:t>？</a:t>
            </a:r>
            <a:endParaRPr lang="en-US" altLang="zh-CN" dirty="0" smtClean="0">
              <a:latin typeface="Kai" charset="-122"/>
              <a:ea typeface="Kai" charset="-122"/>
              <a:cs typeface="Kai" charset="-122"/>
            </a:endParaRPr>
          </a:p>
        </p:txBody>
      </p:sp>
      <p:sp>
        <p:nvSpPr>
          <p:cNvPr id="9" name="Rounded Rectangle"/>
          <p:cNvSpPr/>
          <p:nvPr/>
        </p:nvSpPr>
        <p:spPr>
          <a:xfrm>
            <a:off x="152400" y="3922524"/>
            <a:ext cx="11277600" cy="714937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0" name="Rounded Rectangle"/>
          <p:cNvSpPr/>
          <p:nvPr/>
        </p:nvSpPr>
        <p:spPr>
          <a:xfrm>
            <a:off x="152400" y="4653071"/>
            <a:ext cx="11277600" cy="583403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1" name="Rounded Rectangle"/>
          <p:cNvSpPr/>
          <p:nvPr/>
        </p:nvSpPr>
        <p:spPr>
          <a:xfrm>
            <a:off x="10287000" y="3296360"/>
            <a:ext cx="1143000" cy="626163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2" name="Rounded Rectangle"/>
          <p:cNvSpPr/>
          <p:nvPr/>
        </p:nvSpPr>
        <p:spPr>
          <a:xfrm>
            <a:off x="1097280" y="5239501"/>
            <a:ext cx="1510030" cy="626163"/>
          </a:xfrm>
          <a:prstGeom prst="roundRect">
            <a:avLst>
              <a:gd name="adj" fmla="val 17037"/>
            </a:avLst>
          </a:prstGeom>
          <a:solidFill>
            <a:srgbClr val="00FA78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" name="Rounded Rectangle"/>
          <p:cNvSpPr/>
          <p:nvPr/>
        </p:nvSpPr>
        <p:spPr>
          <a:xfrm>
            <a:off x="144780" y="5210257"/>
            <a:ext cx="952500" cy="626163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sp>
        <p:nvSpPr>
          <p:cNvPr id="14" name="Heptagon 13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/>
              <a:t>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600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9" grpId="0" animBg="1" advAuto="0"/>
      <p:bldP spid="10" grpId="0" animBg="1" advAuto="0"/>
      <p:bldP spid="11" grpId="0" animBg="1" advAuto="0"/>
      <p:bldP spid="12" grpId="0" animBg="1" advAuto="0"/>
      <p:bldP spid="13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graph #1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91633">
              <a:buNone/>
              <a:defRPr sz="4544"/>
            </a:pP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你觉得第一段和第二段之间的关系是什么？</a:t>
            </a:r>
            <a:endParaRPr lang="en-US" altLang="zh-CN" sz="3600" dirty="0" smtClean="0">
              <a:latin typeface="Kai" charset="-122"/>
              <a:ea typeface="Kai" charset="-122"/>
              <a:cs typeface="Kai" charset="-122"/>
            </a:endParaRP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r>
              <a:rPr lang="en-US" dirty="0" smtClean="0"/>
              <a:t>		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a. Cause / Effect	</a:t>
            </a: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	b. Problem / Solution</a:t>
            </a: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   c. Compare / Contrast		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endParaRPr sz="3600" dirty="0" smtClean="0">
              <a:latin typeface="Arial" charset="0"/>
              <a:ea typeface="Arial" charset="0"/>
              <a:cs typeface="Arial" charset="0"/>
            </a:endParaRPr>
          </a:p>
          <a:p>
            <a:pPr defTabSz="291633">
              <a:defRPr sz="2626"/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4330" y="370631"/>
            <a:ext cx="1282700" cy="1282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1600" y="2466764"/>
            <a:ext cx="3810000" cy="9144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087" y="2466764"/>
            <a:ext cx="4817698" cy="4238836"/>
          </a:xfrm>
          <a:prstGeom prst="rect">
            <a:avLst/>
          </a:prstGeom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阅读第三段前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文章结构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ea typeface="华文楷体"/>
                <a:cs typeface="华文楷体"/>
              </a:rPr>
              <a:t>Pre-paragraph</a:t>
            </a:r>
            <a:r>
              <a:rPr lang="zh-CN" altLang="en-US" sz="4000" b="1" dirty="0" smtClean="0">
                <a:ea typeface="华文楷体"/>
                <a:cs typeface="华文楷体"/>
              </a:rPr>
              <a:t> </a:t>
            </a:r>
            <a:r>
              <a:rPr lang="en-US" altLang="zh-CN" sz="4000" b="1" dirty="0" smtClean="0">
                <a:ea typeface="华文楷体"/>
                <a:cs typeface="华文楷体"/>
              </a:rPr>
              <a:t>#3:</a:t>
            </a:r>
            <a:r>
              <a:rPr lang="zh-CN" altLang="en-US" sz="4000" b="1" dirty="0" smtClean="0">
                <a:ea typeface="华文楷体"/>
                <a:cs typeface="华文楷体"/>
              </a:rPr>
              <a:t>  </a:t>
            </a:r>
            <a:r>
              <a:rPr lang="en-US" altLang="zh-CN" sz="4000" b="1" dirty="0" smtClean="0">
                <a:ea typeface="华文楷体"/>
                <a:cs typeface="华文楷体"/>
              </a:rPr>
              <a:t>Recap</a:t>
            </a:r>
            <a:r>
              <a:rPr lang="zh-CN" altLang="en-US" sz="4000" b="1" dirty="0" smtClean="0">
                <a:ea typeface="华文楷体"/>
                <a:cs typeface="华文楷体"/>
              </a:rPr>
              <a:t> </a:t>
            </a:r>
            <a:r>
              <a:rPr lang="en-US" altLang="zh-CN" sz="4000" b="1" dirty="0" smtClean="0">
                <a:ea typeface="华文楷体"/>
                <a:cs typeface="华文楷体"/>
              </a:rPr>
              <a:t>Text</a:t>
            </a:r>
            <a:r>
              <a:rPr lang="zh-CN" altLang="en-US" sz="4000" b="1" dirty="0" smtClean="0">
                <a:ea typeface="华文楷体"/>
                <a:cs typeface="华文楷体"/>
              </a:rPr>
              <a:t> </a:t>
            </a:r>
            <a:r>
              <a:rPr lang="en-US" altLang="zh-CN" sz="4000" b="1" dirty="0" smtClean="0">
                <a:ea typeface="华文楷体"/>
                <a:cs typeface="华文楷体"/>
              </a:rPr>
              <a:t>Structure</a:t>
            </a:r>
            <a:endParaRPr lang="en-US" sz="4000" dirty="0"/>
          </a:p>
        </p:txBody>
      </p:sp>
      <p:sp>
        <p:nvSpPr>
          <p:cNvPr id="11" name="Heptagon 10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9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Phase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3:</a:t>
            </a:r>
            <a:r>
              <a:rPr lang="zh-CN" altLang="en-US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 smtClean="0">
                <a:solidFill>
                  <a:schemeClr val="accent2"/>
                </a:solidFill>
                <a:ea typeface="宋体" charset="0"/>
                <a:cs typeface="宋体" charset="0"/>
              </a:rPr>
              <a:t>Explain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Decode,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interpret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integrate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text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aragraph #1…"/>
          <p:cNvSpPr txBox="1">
            <a:spLocks noGrp="1"/>
          </p:cNvSpPr>
          <p:nvPr>
            <p:ph idx="1"/>
          </p:nvPr>
        </p:nvSpPr>
        <p:spPr>
          <a:xfrm>
            <a:off x="533401" y="1828800"/>
            <a:ext cx="10521454" cy="34506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91633">
              <a:buNone/>
              <a:defRPr sz="4544"/>
            </a:pP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你觉得第三段</a:t>
            </a:r>
            <a:r>
              <a:rPr lang="en-US" altLang="zh-CN" sz="3600" dirty="0" smtClean="0">
                <a:latin typeface="Kai" charset="-122"/>
                <a:ea typeface="Kai" charset="-122"/>
                <a:cs typeface="Kai" charset="-122"/>
              </a:rPr>
              <a:t>(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最后一段</a:t>
            </a:r>
            <a:r>
              <a:rPr lang="en-US" altLang="zh-CN" sz="3600" dirty="0" smtClean="0">
                <a:latin typeface="Kai" charset="-122"/>
                <a:ea typeface="Kai" charset="-122"/>
                <a:cs typeface="Kai" charset="-122"/>
              </a:rPr>
              <a:t>)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要说什么？</a:t>
            </a:r>
            <a:endParaRPr lang="en-US" altLang="zh-CN" sz="3600" dirty="0" smtClean="0">
              <a:latin typeface="Kai" charset="-122"/>
              <a:ea typeface="Kai" charset="-122"/>
              <a:cs typeface="Kai" charset="-122"/>
            </a:endParaRP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r>
              <a:rPr lang="en-US" dirty="0" smtClean="0"/>
              <a:t>		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endParaRPr sz="3600" dirty="0" smtClean="0">
              <a:latin typeface="Arial" charset="0"/>
              <a:ea typeface="Arial" charset="0"/>
              <a:cs typeface="Arial" charset="0"/>
            </a:endParaRPr>
          </a:p>
          <a:p>
            <a:pPr defTabSz="291633">
              <a:defRPr sz="2626"/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0" y="1873250"/>
            <a:ext cx="1282700" cy="1282700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阅读第三段前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推测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300" b="1" dirty="0" smtClean="0">
                <a:ea typeface="华文楷体"/>
                <a:cs typeface="华文楷体"/>
              </a:rPr>
              <a:t>Pre-paragraph</a:t>
            </a:r>
            <a:r>
              <a:rPr lang="zh-CN" altLang="en-US" sz="3300" b="1" dirty="0" smtClean="0">
                <a:ea typeface="华文楷体"/>
                <a:cs typeface="华文楷体"/>
              </a:rPr>
              <a:t> </a:t>
            </a:r>
            <a:r>
              <a:rPr lang="en-US" altLang="zh-CN" sz="3300" b="1" dirty="0" smtClean="0">
                <a:ea typeface="华文楷体"/>
                <a:cs typeface="华文楷体"/>
              </a:rPr>
              <a:t>#3:</a:t>
            </a:r>
            <a:r>
              <a:rPr lang="zh-CN" altLang="en-US" sz="3300" b="1" dirty="0" smtClean="0">
                <a:ea typeface="华文楷体"/>
                <a:cs typeface="华文楷体"/>
              </a:rPr>
              <a:t>  </a:t>
            </a:r>
            <a:r>
              <a:rPr lang="en-US" altLang="zh-CN" sz="3300" b="1" dirty="0" smtClean="0">
                <a:ea typeface="华文楷体"/>
                <a:cs typeface="华文楷体"/>
              </a:rPr>
              <a:t>Make prediction [Pair Work]</a:t>
            </a:r>
            <a:endParaRPr lang="en-US" sz="3300" dirty="0"/>
          </a:p>
        </p:txBody>
      </p:sp>
      <p:sp>
        <p:nvSpPr>
          <p:cNvPr id="6" name="Heptagon 5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52451" y="2533650"/>
            <a:ext cx="762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Paragraph#1: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Effect</a:t>
            </a:r>
            <a:r>
              <a:rPr lang="en-US" altLang="zh-CN" sz="3600" dirty="0" smtClean="0"/>
              <a:t> 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社交购物成为时尚</a:t>
            </a:r>
            <a:endParaRPr lang="en-US" altLang="zh-CN" sz="3600" dirty="0" smtClean="0">
              <a:latin typeface="Kai" charset="-122"/>
              <a:ea typeface="Kai" charset="-122"/>
              <a:cs typeface="Kai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1" y="3738256"/>
            <a:ext cx="10922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/>
              <a:t>Paragraph#2: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Cause</a:t>
            </a:r>
            <a:r>
              <a:rPr lang="en-US" altLang="zh-CN" sz="3600" dirty="0" smtClean="0"/>
              <a:t> 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原因是省钱、方便、省时、信息多</a:t>
            </a:r>
            <a:endParaRPr lang="en-US" altLang="zh-CN" sz="3600" dirty="0" smtClean="0">
              <a:latin typeface="Kai" charset="-122"/>
              <a:ea typeface="Kai" charset="-122"/>
              <a:cs typeface="Kai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1" y="4940383"/>
            <a:ext cx="28623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/>
              <a:t>Paragraph#3</a:t>
            </a:r>
            <a:r>
              <a:rPr lang="zh-CN" altLang="en-US" sz="3600" dirty="0" smtClean="0"/>
              <a:t> </a:t>
            </a:r>
            <a:r>
              <a:rPr lang="en-US" altLang="zh-CN" sz="3600" dirty="0" smtClean="0"/>
              <a:t>?</a:t>
            </a:r>
            <a:endParaRPr lang="en-US" sz="3600" dirty="0"/>
          </a:p>
        </p:txBody>
      </p:sp>
      <p:sp>
        <p:nvSpPr>
          <p:cNvPr id="5" name="Down Arrow 4"/>
          <p:cNvSpPr/>
          <p:nvPr/>
        </p:nvSpPr>
        <p:spPr>
          <a:xfrm rot="10800000">
            <a:off x="3505201" y="3124200"/>
            <a:ext cx="484632" cy="6134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84" y="4738160"/>
            <a:ext cx="2863846" cy="19674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1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aragraph #1…"/>
          <p:cNvSpPr txBox="1">
            <a:spLocks noGrp="1"/>
          </p:cNvSpPr>
          <p:nvPr>
            <p:ph idx="1"/>
          </p:nvPr>
        </p:nvSpPr>
        <p:spPr>
          <a:xfrm>
            <a:off x="533401" y="1828800"/>
            <a:ext cx="10521454" cy="345061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91633">
              <a:buNone/>
              <a:defRPr sz="4544"/>
            </a:pPr>
            <a:r>
              <a:rPr lang="en-US" altLang="zh-CN" sz="3600" dirty="0" smtClean="0">
                <a:latin typeface="Kai" charset="-122"/>
                <a:ea typeface="Kai" charset="-122"/>
                <a:cs typeface="Kai" charset="-122"/>
              </a:rPr>
              <a:t>1</a:t>
            </a:r>
            <a:r>
              <a:rPr sz="3600" dirty="0" smtClean="0">
                <a:latin typeface="Kai" charset="-122"/>
                <a:ea typeface="Kai" charset="-122"/>
                <a:cs typeface="Kai" charset="-122"/>
              </a:rPr>
              <a:t>)</a:t>
            </a:r>
            <a:r>
              <a:rPr lang="zh-CN" altLang="en-US" sz="3600" dirty="0">
                <a:latin typeface="Kai" charset="-122"/>
                <a:ea typeface="Kai" charset="-122"/>
                <a:cs typeface="Kai" charset="-122"/>
              </a:rPr>
              <a:t>跟同学一起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细读，</a:t>
            </a:r>
            <a:r>
              <a:rPr lang="zh-CN" altLang="en-US" sz="3600" dirty="0">
                <a:latin typeface="Kai" charset="-122"/>
                <a:ea typeface="Kai" charset="-122"/>
                <a:cs typeface="Kai" charset="-122"/>
              </a:rPr>
              <a:t>完成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第三段</a:t>
            </a:r>
            <a:r>
              <a:rPr lang="zh-CN" altLang="en-US" sz="3600" dirty="0">
                <a:latin typeface="Kai" charset="-122"/>
                <a:ea typeface="Kai" charset="-122"/>
                <a:cs typeface="Kai" charset="-122"/>
              </a:rPr>
              <a:t>图表</a:t>
            </a:r>
            <a:r>
              <a:rPr lang="en-US" dirty="0" smtClean="0"/>
              <a:t>		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endParaRPr sz="3600" dirty="0" smtClean="0">
              <a:latin typeface="Arial" charset="0"/>
              <a:ea typeface="Arial" charset="0"/>
              <a:cs typeface="Arial" charset="0"/>
            </a:endParaRPr>
          </a:p>
          <a:p>
            <a:pPr defTabSz="291633">
              <a:defRPr sz="2626"/>
            </a:pPr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0630" y="1981200"/>
            <a:ext cx="1568450" cy="1296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1176" y="2514812"/>
            <a:ext cx="1066116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1" y="3870697"/>
            <a:ext cx="11431229" cy="2094728"/>
          </a:xfrm>
          <a:prstGeom prst="rect">
            <a:avLst/>
          </a:prstGeom>
        </p:spPr>
      </p:pic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阅读第三段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细读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600" b="1" dirty="0" smtClean="0">
                <a:ea typeface="华文楷体"/>
                <a:cs typeface="华文楷体"/>
              </a:rPr>
              <a:t>Paragraph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#3: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>
                <a:ea typeface="华文楷体"/>
                <a:cs typeface="华文楷体"/>
              </a:rPr>
              <a:t>Zoom-in for </a:t>
            </a:r>
            <a:r>
              <a:rPr lang="en-US" altLang="zh-CN" sz="3600" b="1" dirty="0" smtClean="0">
                <a:ea typeface="华文楷体"/>
                <a:cs typeface="华文楷体"/>
              </a:rPr>
              <a:t>Answers [Pair Work]</a:t>
            </a:r>
            <a:endParaRPr lang="en-US" sz="3600" dirty="0"/>
          </a:p>
        </p:txBody>
      </p:sp>
      <p:sp>
        <p:nvSpPr>
          <p:cNvPr id="12" name="Heptagon 11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11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7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Phase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3: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Explain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post-reading</a:t>
            </a:r>
            <a:r>
              <a:rPr lang="mr-IN" dirty="0" smtClean="0"/>
              <a:t> </a:t>
            </a:r>
            <a:r>
              <a:rPr lang="mr-IN" dirty="0"/>
              <a:t>– </a:t>
            </a:r>
            <a:r>
              <a:rPr lang="en-US" b="1" cap="none" dirty="0" smtClean="0"/>
              <a:t>Comparing and contrasting ideas</a:t>
            </a:r>
            <a:endParaRPr lang="en-US" b="1" cap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5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aragraph #1…"/>
          <p:cNvSpPr txBox="1">
            <a:spLocks noGrp="1"/>
          </p:cNvSpPr>
          <p:nvPr>
            <p:ph idx="1"/>
          </p:nvPr>
        </p:nvSpPr>
        <p:spPr>
          <a:xfrm>
            <a:off x="533401" y="1828801"/>
            <a:ext cx="10521454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291633">
              <a:buNone/>
              <a:defRPr sz="4544"/>
            </a:pPr>
            <a:r>
              <a:rPr lang="en-US" altLang="zh-CN" sz="28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Compare and contrast</a:t>
            </a:r>
          </a:p>
          <a:p>
            <a:pPr marL="0" indent="0" defTabSz="291633">
              <a:buNone/>
              <a:defRPr sz="4544"/>
            </a:pP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访问一个同学，比较他对社交购物的看法与课文的看法有什么不同，完成图表。</a:t>
            </a:r>
            <a:r>
              <a:rPr lang="en-US" dirty="0" smtClean="0"/>
              <a:t>		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endParaRPr sz="3600" dirty="0" smtClean="0">
              <a:latin typeface="Arial" charset="0"/>
              <a:ea typeface="Arial" charset="0"/>
              <a:cs typeface="Arial" charset="0"/>
            </a:endParaRPr>
          </a:p>
          <a:p>
            <a:pPr defTabSz="291633">
              <a:defRPr sz="2626"/>
            </a:pPr>
            <a:endParaRPr dirty="0"/>
          </a:p>
        </p:txBody>
      </p:sp>
      <p:sp>
        <p:nvSpPr>
          <p:cNvPr id="3" name="Oval 2"/>
          <p:cNvSpPr/>
          <p:nvPr/>
        </p:nvSpPr>
        <p:spPr>
          <a:xfrm>
            <a:off x="1168550" y="3886200"/>
            <a:ext cx="4013050" cy="2819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14361" y="3886200"/>
            <a:ext cx="4013050" cy="2819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阅读后活动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访谈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300" b="1" dirty="0" smtClean="0">
                <a:ea typeface="华文楷体"/>
                <a:cs typeface="华文楷体"/>
              </a:rPr>
              <a:t>Post-reading activity:</a:t>
            </a:r>
            <a:r>
              <a:rPr lang="zh-CN" altLang="en-US" sz="3300" b="1" dirty="0" smtClean="0">
                <a:ea typeface="华文楷体"/>
                <a:cs typeface="华文楷体"/>
              </a:rPr>
              <a:t>  </a:t>
            </a:r>
            <a:r>
              <a:rPr lang="en-US" altLang="zh-CN" sz="3300" b="1" dirty="0">
                <a:ea typeface="华文楷体"/>
                <a:cs typeface="华文楷体"/>
              </a:rPr>
              <a:t>I</a:t>
            </a:r>
            <a:r>
              <a:rPr lang="en-US" altLang="zh-CN" sz="3300" b="1" dirty="0" smtClean="0">
                <a:ea typeface="华文楷体"/>
                <a:cs typeface="华文楷体"/>
              </a:rPr>
              <a:t>nterview [Pair Work]</a:t>
            </a:r>
            <a:endParaRPr lang="en-US" sz="3300" dirty="0"/>
          </a:p>
        </p:txBody>
      </p:sp>
      <p:sp>
        <p:nvSpPr>
          <p:cNvPr id="12" name="Heptagon 11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/>
              <a:t>1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0752" y="3940535"/>
            <a:ext cx="12272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Noteworthy Light" charset="0"/>
                <a:ea typeface="Noteworthy Light" charset="0"/>
                <a:cs typeface="Noteworthy Light" charset="0"/>
              </a:rPr>
              <a:t>The views </a:t>
            </a:r>
          </a:p>
          <a:p>
            <a:r>
              <a:rPr lang="en-US" altLang="zh-CN" sz="2000" dirty="0" smtClean="0">
                <a:latin typeface="Noteworthy Light" charset="0"/>
                <a:ea typeface="Noteworthy Light" charset="0"/>
                <a:cs typeface="Noteworthy Light" charset="0"/>
              </a:rPr>
              <a:t>in </a:t>
            </a:r>
            <a:r>
              <a:rPr lang="en-US" altLang="zh-CN" sz="2000" dirty="0" err="1" smtClean="0">
                <a:latin typeface="Noteworthy Light" charset="0"/>
                <a:ea typeface="Noteworthy Light" charset="0"/>
                <a:cs typeface="Noteworthy Light" charset="0"/>
              </a:rPr>
              <a:t>theText</a:t>
            </a:r>
            <a:endParaRPr lang="en-US" sz="20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7411" y="4953440"/>
            <a:ext cx="2301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Noteworthy Light" charset="0"/>
                <a:ea typeface="Noteworthy Light" charset="0"/>
                <a:cs typeface="Noteworthy Light" charset="0"/>
              </a:rPr>
              <a:t>Classmate’s views</a:t>
            </a:r>
            <a:endParaRPr lang="en-US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299" y="3085171"/>
            <a:ext cx="2734903" cy="19435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9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aragraph #1…"/>
          <p:cNvSpPr txBox="1">
            <a:spLocks noGrp="1"/>
          </p:cNvSpPr>
          <p:nvPr>
            <p:ph idx="1"/>
          </p:nvPr>
        </p:nvSpPr>
        <p:spPr>
          <a:xfrm>
            <a:off x="533401" y="1828801"/>
            <a:ext cx="10521454" cy="2514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291633">
              <a:buNone/>
              <a:defRPr sz="2626">
                <a:solidFill>
                  <a:srgbClr val="FF2600"/>
                </a:solidFill>
              </a:defRPr>
            </a:pPr>
            <a:r>
              <a:rPr lang="en-US" altLang="zh-CN" sz="28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Take Home Writing Assignment</a:t>
            </a:r>
            <a:endParaRPr lang="en-US" sz="2800" dirty="0" smtClean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 defTabSz="291633">
              <a:buNone/>
              <a:defRPr sz="4544"/>
            </a:pP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根据你的图表写几句话总结课文与同学的观点。</a:t>
            </a:r>
            <a:endParaRPr lang="en-US" sz="36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endParaRPr sz="3600" dirty="0" smtClean="0">
              <a:latin typeface="Arial" charset="0"/>
              <a:ea typeface="Arial" charset="0"/>
              <a:cs typeface="Arial" charset="0"/>
            </a:endParaRPr>
          </a:p>
          <a:p>
            <a:pPr defTabSz="291633">
              <a:defRPr sz="2626"/>
            </a:pPr>
            <a:endParaRPr dirty="0"/>
          </a:p>
        </p:txBody>
      </p:sp>
      <p:sp>
        <p:nvSpPr>
          <p:cNvPr id="3" name="Oval 2"/>
          <p:cNvSpPr/>
          <p:nvPr/>
        </p:nvSpPr>
        <p:spPr>
          <a:xfrm>
            <a:off x="1374296" y="3276600"/>
            <a:ext cx="4013050" cy="2819400"/>
          </a:xfrm>
          <a:prstGeom prst="ellipse">
            <a:avLst/>
          </a:prstGeom>
          <a:solidFill>
            <a:srgbClr val="D2EFFA">
              <a:alpha val="50196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20107" y="3276600"/>
            <a:ext cx="4013050" cy="2819400"/>
          </a:xfrm>
          <a:prstGeom prst="ellipse">
            <a:avLst/>
          </a:prstGeom>
          <a:solidFill>
            <a:srgbClr val="FF4D3B">
              <a:alpha val="25098"/>
            </a:srgb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2299334"/>
            <a:ext cx="1066116" cy="1219200"/>
          </a:xfrm>
          <a:prstGeom prst="rect">
            <a:avLst/>
          </a:prstGeom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阅读后活动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访谈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300" b="1" dirty="0" smtClean="0">
                <a:ea typeface="华文楷体"/>
                <a:cs typeface="华文楷体"/>
              </a:rPr>
              <a:t>Post-reading activity:</a:t>
            </a:r>
            <a:r>
              <a:rPr lang="zh-CN" altLang="en-US" sz="3300" b="1" dirty="0" smtClean="0">
                <a:ea typeface="华文楷体"/>
                <a:cs typeface="华文楷体"/>
              </a:rPr>
              <a:t>  </a:t>
            </a:r>
            <a:r>
              <a:rPr lang="en-US" altLang="zh-CN" sz="3300" b="1" dirty="0" smtClean="0">
                <a:ea typeface="华文楷体"/>
                <a:cs typeface="华文楷体"/>
              </a:rPr>
              <a:t>Take-home Writing</a:t>
            </a:r>
            <a:endParaRPr lang="en-US" sz="3300" dirty="0"/>
          </a:p>
        </p:txBody>
      </p:sp>
      <p:sp>
        <p:nvSpPr>
          <p:cNvPr id="11" name="Heptagon 10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1161" y="3933856"/>
            <a:ext cx="12666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LingWai TC Medium" charset="-120"/>
                <a:ea typeface="LingWai TC Medium" charset="-120"/>
                <a:cs typeface="LingWai TC Medium" charset="-120"/>
              </a:rPr>
              <a:t>省时</a:t>
            </a:r>
            <a:endParaRPr lang="en-US" altLang="zh-CN" sz="4000" dirty="0" smtClean="0">
              <a:latin typeface="LingWai TC Medium" charset="-120"/>
              <a:ea typeface="LingWai TC Medium" charset="-120"/>
              <a:cs typeface="LingWai TC Medium" charset="-120"/>
            </a:endParaRPr>
          </a:p>
          <a:p>
            <a:r>
              <a:rPr lang="zh-CN" altLang="en-US" sz="4000" dirty="0" smtClean="0">
                <a:latin typeface="LingWai TC Medium" charset="-120"/>
                <a:ea typeface="LingWai TC Medium" charset="-120"/>
                <a:cs typeface="LingWai TC Medium" charset="-120"/>
              </a:rPr>
              <a:t>信息多</a:t>
            </a:r>
            <a:endParaRPr lang="en-US" sz="4000" dirty="0">
              <a:latin typeface="LingWai TC Medium" charset="-120"/>
              <a:ea typeface="LingWai TC Medium" charset="-120"/>
              <a:cs typeface="LingWai TC Medium" charset="-12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4956" y="3933856"/>
            <a:ext cx="970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LingWai TC Medium" charset="-120"/>
                <a:ea typeface="LingWai TC Medium" charset="-120"/>
                <a:cs typeface="LingWai TC Medium" charset="-120"/>
              </a:rPr>
              <a:t>方便</a:t>
            </a:r>
            <a:endParaRPr lang="en-US" altLang="zh-CN" sz="4000" dirty="0" smtClean="0">
              <a:latin typeface="LingWai TC Medium" charset="-120"/>
              <a:ea typeface="LingWai TC Medium" charset="-120"/>
              <a:cs typeface="LingWai TC Medium" charset="-120"/>
            </a:endParaRPr>
          </a:p>
          <a:p>
            <a:r>
              <a:rPr lang="zh-CN" altLang="en-US" sz="4000" dirty="0" smtClean="0">
                <a:latin typeface="LingWai TC Medium" charset="-120"/>
                <a:ea typeface="LingWai TC Medium" charset="-120"/>
                <a:cs typeface="LingWai TC Medium" charset="-120"/>
              </a:rPr>
              <a:t>省钱</a:t>
            </a:r>
            <a:endParaRPr lang="en-US" sz="4000" dirty="0">
              <a:latin typeface="LingWai TC Medium" charset="-120"/>
              <a:ea typeface="LingWai TC Medium" charset="-120"/>
              <a:cs typeface="LingWai TC Medium" charset="-12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7346" y="3966627"/>
            <a:ext cx="24160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latin typeface="LingWai TC Medium" charset="-120"/>
                <a:ea typeface="LingWai TC Medium" charset="-120"/>
                <a:cs typeface="LingWai TC Medium" charset="-120"/>
              </a:rPr>
              <a:t>怕买到不合身</a:t>
            </a:r>
            <a:endParaRPr lang="en-US" altLang="zh-CN" sz="4000" dirty="0" smtClean="0">
              <a:latin typeface="LingWai TC Medium" charset="-120"/>
              <a:ea typeface="LingWai TC Medium" charset="-120"/>
              <a:cs typeface="LingWai TC Medium" charset="-120"/>
            </a:endParaRPr>
          </a:p>
          <a:p>
            <a:r>
              <a:rPr lang="zh-CN" altLang="en-US" sz="4000" dirty="0" smtClean="0">
                <a:latin typeface="LingWai TC Medium" charset="-120"/>
                <a:ea typeface="LingWai TC Medium" charset="-120"/>
                <a:cs typeface="LingWai TC Medium" charset="-120"/>
              </a:rPr>
              <a:t>的东西</a:t>
            </a:r>
            <a:endParaRPr lang="en-US" altLang="zh-CN" sz="4000" dirty="0" smtClean="0">
              <a:latin typeface="LingWai TC Medium" charset="-120"/>
              <a:ea typeface="LingWai TC Medium" charset="-120"/>
              <a:cs typeface="LingWai TC Medium" charset="-120"/>
            </a:endParaRPr>
          </a:p>
          <a:p>
            <a:r>
              <a:rPr lang="mr-IN" sz="4000" dirty="0" smtClean="0">
                <a:latin typeface="LingWai TC Medium" charset="-120"/>
                <a:ea typeface="LingWai TC Medium" charset="-120"/>
                <a:cs typeface="LingWai TC Medium" charset="-120"/>
              </a:rPr>
              <a:t>…</a:t>
            </a:r>
            <a:endParaRPr lang="en-US" sz="4000" dirty="0">
              <a:latin typeface="LingWai TC Medium" charset="-120"/>
              <a:ea typeface="LingWai TC Medium" charset="-120"/>
              <a:cs typeface="LingWai TC Medium" charset="-12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6346" y="3124200"/>
            <a:ext cx="900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Noteworthy Light" charset="0"/>
                <a:ea typeface="Noteworthy Light" charset="0"/>
                <a:cs typeface="Noteworthy Light" charset="0"/>
              </a:rPr>
              <a:t>Text</a:t>
            </a:r>
            <a:endParaRPr lang="en-US" sz="36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6040" y="3129916"/>
            <a:ext cx="188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latin typeface="Noteworthy Light" charset="0"/>
                <a:ea typeface="Noteworthy Light" charset="0"/>
                <a:cs typeface="Noteworthy Light" charset="0"/>
              </a:rPr>
              <a:t>classmate</a:t>
            </a:r>
            <a:endParaRPr lang="en-US" sz="36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8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Phase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3: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Explain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post-reading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="1" cap="none" smtClean="0"/>
              <a:t>Applying interpretation </a:t>
            </a:r>
            <a:r>
              <a:rPr lang="en-US" b="1" cap="none" dirty="0" smtClean="0"/>
              <a:t>skills</a:t>
            </a:r>
            <a:endParaRPr lang="en-US" b="1" cap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0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aragraph #1…"/>
          <p:cNvSpPr txBox="1">
            <a:spLocks noGrp="1"/>
          </p:cNvSpPr>
          <p:nvPr>
            <p:ph idx="1"/>
          </p:nvPr>
        </p:nvSpPr>
        <p:spPr>
          <a:xfrm>
            <a:off x="533401" y="1828801"/>
            <a:ext cx="10521454" cy="4898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91633">
              <a:buNone/>
              <a:defRPr sz="4544"/>
            </a:pP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sz="3600" dirty="0" smtClean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zh-CN" altLang="en-US" sz="36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你觉得录像里的消费者要网购什么产品？</a:t>
            </a:r>
            <a:r>
              <a:rPr lang="en-US" dirty="0" smtClean="0"/>
              <a:t>		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r>
              <a:rPr lang="en-US" altLang="zh-CN" sz="3600" dirty="0" smtClean="0">
                <a:latin typeface="Arial" charset="0"/>
                <a:ea typeface="Arial" charset="0"/>
                <a:cs typeface="Arial" charset="0"/>
              </a:rPr>
              <a:t>2) Keywords:</a:t>
            </a: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r>
              <a:rPr lang="zh-CN" altLang="en-US" sz="3600" dirty="0" smtClean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altLang="zh-CN" sz="3600" dirty="0" smtClean="0">
                <a:latin typeface="Arial" charset="0"/>
                <a:ea typeface="Arial" charset="0"/>
                <a:cs typeface="Arial" charset="0"/>
              </a:rPr>
              <a:t>a. 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重量</a:t>
            </a:r>
            <a:endParaRPr lang="en-US" altLang="zh-CN" sz="3600" dirty="0" smtClean="0">
              <a:latin typeface="Kai" charset="-122"/>
              <a:ea typeface="Kai" charset="-122"/>
              <a:cs typeface="Kai" charset="-122"/>
            </a:endParaRP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r>
              <a:rPr lang="zh-CN" altLang="en-US" sz="3600" dirty="0" smtClean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altLang="zh-CN" sz="3600" dirty="0" smtClean="0">
                <a:latin typeface="Arial" charset="0"/>
                <a:ea typeface="Arial" charset="0"/>
                <a:cs typeface="Arial" charset="0"/>
              </a:rPr>
              <a:t>b.</a:t>
            </a:r>
            <a:r>
              <a:rPr lang="en-US" altLang="zh-CN" sz="3600" dirty="0" smtClean="0">
                <a:latin typeface="Kai" charset="-122"/>
                <a:ea typeface="Kai" charset="-122"/>
                <a:cs typeface="Kai" charset="-122"/>
              </a:rPr>
              <a:t>“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冰</a:t>
            </a:r>
            <a:r>
              <a:rPr lang="en-US" altLang="zh-CN" sz="3600" dirty="0" smtClean="0">
                <a:latin typeface="Kai" charset="-122"/>
                <a:ea typeface="Kai" charset="-122"/>
                <a:cs typeface="Kai" charset="-122"/>
              </a:rPr>
              <a:t>”</a:t>
            </a:r>
          </a:p>
          <a:p>
            <a:pPr defTabSz="291633">
              <a:defRPr sz="2626"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51" y="3362324"/>
            <a:ext cx="4819301" cy="2720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3362325"/>
            <a:ext cx="4800600" cy="2720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475" y="2057400"/>
            <a:ext cx="1108528" cy="990600"/>
          </a:xfrm>
          <a:prstGeom prst="rect">
            <a:avLst/>
          </a:prstGeom>
        </p:spPr>
      </p:pic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阅读后活动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听力练习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200" b="1" dirty="0">
                <a:ea typeface="华文楷体"/>
                <a:cs typeface="华文楷体"/>
              </a:rPr>
              <a:t>P</a:t>
            </a:r>
            <a:r>
              <a:rPr lang="en-US" altLang="zh-CN" sz="3200" b="1" dirty="0" smtClean="0">
                <a:ea typeface="华文楷体"/>
                <a:cs typeface="华文楷体"/>
              </a:rPr>
              <a:t>re-video activity:</a:t>
            </a:r>
            <a:r>
              <a:rPr lang="zh-CN" altLang="en-US" sz="3200" b="1" dirty="0" smtClean="0">
                <a:ea typeface="华文楷体"/>
                <a:cs typeface="华文楷体"/>
              </a:rPr>
              <a:t>  </a:t>
            </a:r>
            <a:r>
              <a:rPr lang="en-US" altLang="zh-CN" sz="3200" b="1" dirty="0" smtClean="0">
                <a:ea typeface="华文楷体"/>
                <a:cs typeface="华文楷体"/>
              </a:rPr>
              <a:t>Scan for </a:t>
            </a:r>
            <a:r>
              <a:rPr lang="en-US" altLang="zh-CN" sz="3200" b="1" dirty="0">
                <a:ea typeface="华文楷体"/>
                <a:cs typeface="华文楷体"/>
              </a:rPr>
              <a:t>K</a:t>
            </a:r>
            <a:r>
              <a:rPr lang="en-US" altLang="zh-CN" sz="3200" b="1" dirty="0" smtClean="0">
                <a:ea typeface="华文楷体"/>
                <a:cs typeface="华文楷体"/>
              </a:rPr>
              <a:t>eywords [Pair-Work]</a:t>
            </a:r>
            <a:endParaRPr lang="en-US" sz="3200" dirty="0"/>
          </a:p>
        </p:txBody>
      </p:sp>
      <p:sp>
        <p:nvSpPr>
          <p:cNvPr id="11" name="Heptagon 10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aragraph #1…"/>
          <p:cNvSpPr txBox="1">
            <a:spLocks noGrp="1"/>
          </p:cNvSpPr>
          <p:nvPr>
            <p:ph idx="1"/>
          </p:nvPr>
        </p:nvSpPr>
        <p:spPr>
          <a:xfrm>
            <a:off x="533401" y="1828801"/>
            <a:ext cx="10521454" cy="4898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91633">
              <a:buNone/>
              <a:defRPr sz="4544"/>
            </a:pP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跟同学讨论一下你觉得这个录像里：</a:t>
            </a:r>
            <a:r>
              <a:rPr lang="en-US" dirty="0" smtClean="0"/>
              <a:t>		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r>
              <a:rPr lang="zh-CN" altLang="en-US" sz="3600" dirty="0" smtClean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altLang="zh-CN" sz="3600" dirty="0" smtClean="0">
                <a:latin typeface="Arial" charset="0"/>
                <a:ea typeface="Arial" charset="0"/>
                <a:cs typeface="Arial" charset="0"/>
              </a:rPr>
              <a:t>a. 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消费者很满意网购的产品</a:t>
            </a:r>
            <a:endParaRPr lang="en-US" altLang="zh-CN" sz="3600" dirty="0" smtClean="0">
              <a:latin typeface="Kai" charset="-122"/>
              <a:ea typeface="Kai" charset="-122"/>
              <a:cs typeface="Kai" charset="-122"/>
            </a:endParaRP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r>
              <a:rPr lang="zh-CN" altLang="en-US" sz="3600" dirty="0" smtClean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altLang="zh-CN" sz="3600" dirty="0" smtClean="0">
                <a:latin typeface="Arial" charset="0"/>
                <a:ea typeface="Arial" charset="0"/>
                <a:cs typeface="Arial" charset="0"/>
              </a:rPr>
              <a:t>b. 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消费者不满意网购</a:t>
            </a:r>
            <a:r>
              <a:rPr lang="zh-CN" altLang="en-US" sz="3600" dirty="0">
                <a:latin typeface="Kai" charset="-122"/>
                <a:ea typeface="Kai" charset="-122"/>
                <a:cs typeface="Kai" charset="-122"/>
              </a:rPr>
              <a:t>的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产品</a:t>
            </a:r>
            <a:endParaRPr lang="en-US" altLang="zh-CN" sz="3600" dirty="0">
              <a:latin typeface="Kai" charset="-122"/>
              <a:ea typeface="Kai" charset="-122"/>
              <a:cs typeface="Kai" charset="-122"/>
            </a:endParaRP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endParaRPr lang="en-US" altLang="zh-CN" sz="3600" dirty="0" smtClean="0">
              <a:latin typeface="Kai" charset="-122"/>
              <a:ea typeface="Kai" charset="-122"/>
              <a:cs typeface="Kai" charset="-122"/>
            </a:endParaRP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你怎么知道？</a:t>
            </a:r>
            <a:endParaRPr lang="en-US" altLang="zh-CN" sz="3600" dirty="0" smtClean="0">
              <a:latin typeface="Kai" charset="-122"/>
              <a:ea typeface="Kai" charset="-122"/>
              <a:cs typeface="Kai" charset="-122"/>
            </a:endParaRPr>
          </a:p>
          <a:p>
            <a:pPr defTabSz="291633">
              <a:defRPr sz="2626"/>
            </a:pPr>
            <a:endParaRPr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837" y="5044083"/>
            <a:ext cx="1282700" cy="1282700"/>
          </a:xfrm>
          <a:prstGeom prst="rect">
            <a:avLst/>
          </a:prstGeom>
        </p:spPr>
      </p:pic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61134"/>
            <a:ext cx="5029200" cy="4266044"/>
          </a:xfrm>
          <a:prstGeom prst="rect">
            <a:avLst/>
          </a:prstGeom>
        </p:spPr>
      </p:pic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阅读后活动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听力练习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200" b="1" dirty="0">
                <a:ea typeface="华文楷体"/>
                <a:cs typeface="华文楷体"/>
              </a:rPr>
              <a:t>P</a:t>
            </a:r>
            <a:r>
              <a:rPr lang="en-US" altLang="zh-CN" sz="3200" b="1" dirty="0" smtClean="0">
                <a:ea typeface="华文楷体"/>
                <a:cs typeface="华文楷体"/>
              </a:rPr>
              <a:t>re-video activity:</a:t>
            </a:r>
            <a:r>
              <a:rPr lang="zh-CN" altLang="en-US" sz="3200" b="1" dirty="0" smtClean="0">
                <a:ea typeface="华文楷体"/>
                <a:cs typeface="华文楷体"/>
              </a:rPr>
              <a:t>  </a:t>
            </a:r>
            <a:r>
              <a:rPr lang="en-US" altLang="zh-CN" sz="3200" b="1" dirty="0" smtClean="0">
                <a:ea typeface="华文楷体"/>
                <a:cs typeface="华文楷体"/>
              </a:rPr>
              <a:t>Make Prediction [Pair-Work]</a:t>
            </a:r>
            <a:endParaRPr lang="en-US" sz="3200" dirty="0"/>
          </a:p>
        </p:txBody>
      </p:sp>
      <p:sp>
        <p:nvSpPr>
          <p:cNvPr id="11" name="Heptagon 10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2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aragraph #1…"/>
          <p:cNvSpPr txBox="1">
            <a:spLocks noGrp="1"/>
          </p:cNvSpPr>
          <p:nvPr>
            <p:ph idx="1"/>
          </p:nvPr>
        </p:nvSpPr>
        <p:spPr>
          <a:xfrm>
            <a:off x="533401" y="1828801"/>
            <a:ext cx="10521454" cy="4898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91633">
              <a:buNone/>
              <a:defRPr sz="4544"/>
            </a:pP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看录像完成图表：</a:t>
            </a:r>
            <a:r>
              <a:rPr lang="en-US" dirty="0" smtClean="0"/>
              <a:t>		</a:t>
            </a:r>
            <a:r>
              <a:rPr lang="en-US" sz="3600" dirty="0" smtClean="0"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endParaRPr lang="en-US" altLang="zh-CN" sz="3600" dirty="0" smtClean="0">
              <a:latin typeface="Kai" charset="-122"/>
              <a:ea typeface="Kai" charset="-122"/>
              <a:cs typeface="Kai" charset="-122"/>
            </a:endParaRPr>
          </a:p>
          <a:p>
            <a:pPr defTabSz="291633">
              <a:defRPr sz="2626"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53" y="2629465"/>
            <a:ext cx="1066116" cy="1219200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阅读后活动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听力练习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200" b="1" dirty="0" smtClean="0">
                <a:ea typeface="华文楷体"/>
                <a:cs typeface="华文楷体"/>
              </a:rPr>
              <a:t>Video activity: Skim for Answers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r>
              <a:rPr lang="en-US" altLang="zh-CN" sz="3200" b="1" dirty="0" smtClean="0">
                <a:ea typeface="华文楷体"/>
                <a:cs typeface="华文楷体"/>
              </a:rPr>
              <a:t>[Pair-Work]</a:t>
            </a:r>
            <a:endParaRPr lang="en-US" sz="3200" dirty="0"/>
          </a:p>
        </p:txBody>
      </p:sp>
      <p:sp>
        <p:nvSpPr>
          <p:cNvPr id="8" name="Heptagon 7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461134"/>
            <a:ext cx="5029200" cy="4266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42" y="2461133"/>
            <a:ext cx="4563458" cy="426604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4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aragraph #1…"/>
          <p:cNvSpPr txBox="1">
            <a:spLocks noGrp="1"/>
          </p:cNvSpPr>
          <p:nvPr>
            <p:ph idx="1"/>
          </p:nvPr>
        </p:nvSpPr>
        <p:spPr>
          <a:xfrm>
            <a:off x="533401" y="1828801"/>
            <a:ext cx="10521454" cy="48983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91633">
              <a:buNone/>
              <a:defRPr sz="4544"/>
            </a:pP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根据今天所学完成三个功课</a:t>
            </a:r>
            <a:r>
              <a:rPr lang="en-US" altLang="zh-CN" sz="3600" dirty="0" smtClean="0">
                <a:latin typeface="Kai" charset="-122"/>
                <a:ea typeface="Kai" charset="-122"/>
                <a:cs typeface="Kai" charset="-122"/>
              </a:rPr>
              <a:t>:</a:t>
            </a:r>
          </a:p>
          <a:p>
            <a:pPr marL="292608" lvl="1" indent="0" defTabSz="291633">
              <a:buNone/>
              <a:defRPr sz="4544"/>
            </a:pP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Part One: </a:t>
            </a:r>
            <a:r>
              <a:rPr lang="en-US" sz="2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Cloze </a:t>
            </a:r>
            <a:r>
              <a:rPr lang="en-US" sz="2600" dirty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exercise/Summary 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of the main text</a:t>
            </a:r>
          </a:p>
          <a:p>
            <a:pPr marL="292608" lvl="1" indent="0" defTabSz="291633">
              <a:buNone/>
              <a:defRPr sz="4544"/>
            </a:pP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 marL="292608" lvl="1" indent="0" defTabSz="291633">
              <a:buNone/>
              <a:defRPr sz="4544"/>
            </a:pPr>
            <a:endParaRPr lang="en-US" sz="2600" dirty="0">
              <a:latin typeface="Arial" charset="0"/>
              <a:ea typeface="Arial" charset="0"/>
              <a:cs typeface="Arial" charset="0"/>
            </a:endParaRPr>
          </a:p>
          <a:p>
            <a:pPr marL="292608" lvl="1" indent="0" defTabSz="291633">
              <a:buNone/>
              <a:defRPr sz="4544"/>
            </a:pP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 marL="292608" lvl="1" indent="0" defTabSz="291633">
              <a:buNone/>
              <a:defRPr sz="4544"/>
            </a:pP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 marL="292608" lvl="1" indent="0" defTabSz="291633">
              <a:buNone/>
              <a:defRPr sz="4544"/>
            </a:pP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Part Two:</a:t>
            </a:r>
            <a:r>
              <a:rPr lang="en-US" sz="26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Compare and contrast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the points of view from the main text and your classmates</a:t>
            </a:r>
          </a:p>
          <a:p>
            <a:pPr marL="292608" lvl="1" indent="0" defTabSz="291633">
              <a:buNone/>
              <a:defRPr sz="4544"/>
            </a:pPr>
            <a:endParaRPr lang="en-US" sz="2600" dirty="0" smtClean="0">
              <a:latin typeface="Arial" charset="0"/>
              <a:ea typeface="Arial" charset="0"/>
              <a:cs typeface="Arial" charset="0"/>
            </a:endParaRPr>
          </a:p>
          <a:p>
            <a:pPr marL="292608" lvl="1" indent="0" defTabSz="291633">
              <a:buNone/>
              <a:defRPr sz="4544"/>
            </a:pPr>
            <a:r>
              <a:rPr lang="en-US" sz="2600" b="1" dirty="0" smtClean="0">
                <a:latin typeface="Arial" charset="0"/>
                <a:ea typeface="Arial" charset="0"/>
                <a:cs typeface="Arial" charset="0"/>
              </a:rPr>
              <a:t>Part Three: </a:t>
            </a:r>
            <a:r>
              <a:rPr lang="en-US" sz="26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Summarize</a:t>
            </a:r>
            <a:r>
              <a:rPr lang="en-US" sz="2600" dirty="0" smtClean="0">
                <a:latin typeface="Arial" charset="0"/>
                <a:ea typeface="Arial" charset="0"/>
                <a:cs typeface="Arial" charset="0"/>
              </a:rPr>
              <a:t> the video clip.</a:t>
            </a:r>
          </a:p>
          <a:p>
            <a:pPr marL="0" indent="0" defTabSz="291633">
              <a:lnSpc>
                <a:spcPct val="100000"/>
              </a:lnSpc>
              <a:buNone/>
              <a:defRPr sz="4544"/>
            </a:pPr>
            <a:endParaRPr lang="en-US" altLang="zh-CN" sz="3600" dirty="0" smtClean="0">
              <a:latin typeface="Kai" charset="-122"/>
              <a:ea typeface="Kai" charset="-122"/>
              <a:cs typeface="Kai" charset="-122"/>
            </a:endParaRPr>
          </a:p>
          <a:p>
            <a:pPr defTabSz="291633">
              <a:defRPr sz="2626"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268" y="1524000"/>
            <a:ext cx="1066116" cy="1219200"/>
          </a:xfrm>
          <a:prstGeom prst="rect">
            <a:avLst/>
          </a:prstGeom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功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课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写</a:t>
            </a:r>
            <a:r>
              <a:rPr lang="zh-TW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作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练习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3200" b="1" dirty="0" smtClean="0">
                <a:ea typeface="华文楷体"/>
                <a:cs typeface="华文楷体"/>
              </a:rPr>
              <a:t>Homework: Summarize what you have learned</a:t>
            </a:r>
            <a:r>
              <a:rPr lang="zh-CN" altLang="en-US" sz="3200" b="1" dirty="0" smtClean="0">
                <a:ea typeface="华文楷体"/>
                <a:cs typeface="华文楷体"/>
              </a:rPr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743200"/>
            <a:ext cx="4572000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09" y="2869872"/>
            <a:ext cx="3902791" cy="16449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916" y="5204459"/>
            <a:ext cx="2361766" cy="152271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6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45734"/>
            <a:ext cx="10698480" cy="402336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Kai" charset="-122"/>
                <a:ea typeface="Kai" charset="-122"/>
                <a:cs typeface="Kai" charset="-122"/>
              </a:rPr>
              <a:t>1. </a:t>
            </a:r>
            <a:r>
              <a:rPr lang="zh-CN" altLang="en-US" sz="4400" dirty="0" smtClean="0">
                <a:latin typeface="Kai" charset="-122"/>
                <a:ea typeface="Kai" charset="-122"/>
                <a:cs typeface="Kai" charset="-122"/>
              </a:rPr>
              <a:t>小短文 </a:t>
            </a:r>
            <a:r>
              <a:rPr lang="en-US" altLang="zh-CN" sz="4400" dirty="0" smtClean="0">
                <a:latin typeface="Kai" charset="-122"/>
                <a:ea typeface="Kai" charset="-122"/>
                <a:cs typeface="Kai" charset="-122"/>
              </a:rPr>
              <a:t>(</a:t>
            </a:r>
            <a:r>
              <a:rPr lang="zh-CN" altLang="en-US" sz="4400" dirty="0" smtClean="0">
                <a:latin typeface="Kai" charset="-122"/>
                <a:ea typeface="Kai" charset="-122"/>
                <a:cs typeface="Kai" charset="-122"/>
              </a:rPr>
              <a:t>六个生词</a:t>
            </a:r>
            <a:r>
              <a:rPr lang="en-US" altLang="zh-CN" sz="4400" dirty="0" smtClean="0">
                <a:latin typeface="Kai" charset="-122"/>
                <a:ea typeface="Kai" charset="-122"/>
                <a:cs typeface="Kai" charset="-122"/>
              </a:rPr>
              <a:t>+</a:t>
            </a:r>
            <a:r>
              <a:rPr lang="zh-CN" altLang="en-US" sz="4400" dirty="0" smtClean="0">
                <a:latin typeface="Kai" charset="-122"/>
                <a:ea typeface="Kai" charset="-122"/>
                <a:cs typeface="Kai" charset="-122"/>
              </a:rPr>
              <a:t>两条新信息</a:t>
            </a:r>
            <a:r>
              <a:rPr lang="en-US" altLang="zh-CN" sz="4400" dirty="0" smtClean="0">
                <a:latin typeface="Kai" charset="-122"/>
                <a:ea typeface="Kai" charset="-122"/>
                <a:cs typeface="Kai" charset="-122"/>
              </a:rPr>
              <a:t>)</a:t>
            </a:r>
          </a:p>
          <a:p>
            <a:r>
              <a:rPr lang="en-US" altLang="zh-CN" sz="4400" dirty="0" smtClean="0">
                <a:latin typeface="Kai" charset="-122"/>
                <a:ea typeface="Kai" charset="-122"/>
                <a:cs typeface="Kai" charset="-122"/>
              </a:rPr>
              <a:t>2.</a:t>
            </a:r>
            <a:r>
              <a:rPr lang="zh-CN" altLang="en-US" sz="4400" dirty="0" smtClean="0">
                <a:latin typeface="Kai" charset="-122"/>
                <a:ea typeface="Kai" charset="-122"/>
                <a:cs typeface="Kai" charset="-122"/>
              </a:rPr>
              <a:t> 表格：你对网购与社交媒体的看法</a:t>
            </a:r>
            <a:endParaRPr lang="en-US" sz="4400" dirty="0">
              <a:latin typeface="Kai" charset="-122"/>
              <a:ea typeface="Kai" charset="-122"/>
              <a:cs typeface="Kai" charset="-122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复习、检查作业</a:t>
            </a:r>
            <a: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4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en-US" altLang="zh-CN" sz="4000" b="1" dirty="0">
                <a:ea typeface="Calibri" charset="0"/>
                <a:cs typeface="Calibri" charset="0"/>
              </a:rPr>
              <a:t>Review</a:t>
            </a:r>
            <a:r>
              <a:rPr lang="zh-CN" altLang="en-US" sz="4000" b="1" dirty="0">
                <a:ea typeface="Calibri" charset="0"/>
                <a:cs typeface="Calibri" charset="0"/>
              </a:rPr>
              <a:t> </a:t>
            </a:r>
            <a:r>
              <a:rPr lang="en-US" altLang="zh-CN" sz="4000" b="1" dirty="0">
                <a:ea typeface="Calibri" charset="0"/>
                <a:cs typeface="Calibri" charset="0"/>
              </a:rPr>
              <a:t>&amp;</a:t>
            </a:r>
            <a:r>
              <a:rPr lang="zh-CN" altLang="en-US" sz="4000" b="1" dirty="0">
                <a:ea typeface="Calibri" charset="0"/>
                <a:cs typeface="Calibri" charset="0"/>
              </a:rPr>
              <a:t> </a:t>
            </a:r>
            <a:r>
              <a:rPr lang="en-US" altLang="zh-CN" sz="4000" b="1" dirty="0">
                <a:ea typeface="Calibri" charset="0"/>
                <a:cs typeface="Calibri" charset="0"/>
              </a:rPr>
              <a:t>Check</a:t>
            </a:r>
            <a:r>
              <a:rPr lang="zh-CN" altLang="en-US" sz="4000" b="1" dirty="0">
                <a:ea typeface="Calibri" charset="0"/>
                <a:cs typeface="Calibri" charset="0"/>
              </a:rPr>
              <a:t> </a:t>
            </a:r>
            <a:r>
              <a:rPr lang="en-US" altLang="zh-CN" sz="4000" b="1" dirty="0">
                <a:ea typeface="Calibri" charset="0"/>
                <a:cs typeface="Calibri" charset="0"/>
              </a:rPr>
              <a:t>Homework</a:t>
            </a:r>
            <a:endParaRPr lang="en-US" sz="4000" b="1" dirty="0">
              <a:ea typeface="Calibri" charset="0"/>
              <a:cs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952" y="1713823"/>
            <a:ext cx="1876610" cy="4635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11" y="3352800"/>
            <a:ext cx="3731190" cy="2918378"/>
          </a:xfrm>
          <a:prstGeom prst="rect">
            <a:avLst/>
          </a:prstGeom>
        </p:spPr>
      </p:pic>
      <p:sp>
        <p:nvSpPr>
          <p:cNvPr id="7" name="Heptagon 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8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Phase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3: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Explain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PRE-reading</a:t>
            </a:r>
            <a:r>
              <a:rPr lang="mr-IN" dirty="0" smtClean="0"/>
              <a:t> </a:t>
            </a:r>
            <a:r>
              <a:rPr lang="mr-IN" dirty="0"/>
              <a:t>– </a:t>
            </a:r>
            <a:r>
              <a:rPr lang="en-US" cap="none" dirty="0" smtClean="0">
                <a:latin typeface="+mn-lt"/>
              </a:rPr>
              <a:t>Predicting the content based on the title</a:t>
            </a:r>
            <a:endParaRPr lang="en-US" cap="none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5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re-reading brainstorming (pair work)…"/>
          <p:cNvSpPr txBox="1">
            <a:spLocks noGrp="1"/>
          </p:cNvSpPr>
          <p:nvPr>
            <p:ph type="subTitle" idx="4294967295"/>
          </p:nvPr>
        </p:nvSpPr>
        <p:spPr>
          <a:xfrm>
            <a:off x="1168550" y="1828800"/>
            <a:ext cx="9880450" cy="36782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42950" indent="-742950" defTabSz="275203">
              <a:lnSpc>
                <a:spcPct val="150000"/>
              </a:lnSpc>
              <a:buFont typeface="+mj-lt"/>
              <a:buAutoNum type="arabicParenR"/>
              <a:defRPr sz="4288"/>
            </a:pPr>
            <a:r>
              <a:rPr sz="3200" dirty="0" smtClean="0">
                <a:latin typeface="Kai" charset="-122"/>
                <a:ea typeface="Kai" charset="-122"/>
                <a:cs typeface="Kai" charset="-122"/>
              </a:rPr>
              <a:t>什么是 </a:t>
            </a:r>
            <a:r>
              <a:rPr sz="3200" dirty="0">
                <a:latin typeface="Kai" charset="-122"/>
                <a:ea typeface="Kai" charset="-122"/>
                <a:cs typeface="Kai" charset="-122"/>
              </a:rPr>
              <a:t>“</a:t>
            </a:r>
            <a:r>
              <a:rPr sz="3200" dirty="0" smtClean="0">
                <a:latin typeface="Kai" charset="-122"/>
                <a:ea typeface="Kai" charset="-122"/>
                <a:cs typeface="Kai" charset="-122"/>
              </a:rPr>
              <a:t>无人</a:t>
            </a:r>
            <a:r>
              <a:rPr lang="zh-CN" altLang="en-US" sz="3200" dirty="0" smtClean="0">
                <a:latin typeface="Kai" charset="-122"/>
                <a:ea typeface="Kai" charset="-122"/>
                <a:cs typeface="Kai" charset="-122"/>
              </a:rPr>
              <a:t>可</a:t>
            </a:r>
            <a:r>
              <a:rPr sz="3200" dirty="0" smtClean="0">
                <a:latin typeface="Kai" charset="-122"/>
                <a:ea typeface="Kai" charset="-122"/>
                <a:cs typeface="Kai" charset="-122"/>
              </a:rPr>
              <a:t>挡</a:t>
            </a:r>
            <a:r>
              <a:rPr sz="3200" dirty="0">
                <a:latin typeface="Kai" charset="-122"/>
                <a:ea typeface="Kai" charset="-122"/>
                <a:cs typeface="Kai" charset="-122"/>
              </a:rPr>
              <a:t>”？</a:t>
            </a:r>
          </a:p>
          <a:p>
            <a:pPr marL="742950" indent="-742950" defTabSz="275203">
              <a:buFont typeface="+mj-lt"/>
              <a:buAutoNum type="arabicParenR"/>
              <a:defRPr sz="4288"/>
            </a:pPr>
            <a:r>
              <a:rPr sz="3200" dirty="0" smtClean="0">
                <a:latin typeface="Kai" charset="-122"/>
                <a:ea typeface="Kai" charset="-122"/>
                <a:cs typeface="Kai" charset="-122"/>
              </a:rPr>
              <a:t>作者为什么这样形容 </a:t>
            </a:r>
            <a:r>
              <a:rPr sz="3200" dirty="0">
                <a:latin typeface="Kai" charset="-122"/>
                <a:ea typeface="Kai" charset="-122"/>
                <a:cs typeface="Kai" charset="-122"/>
              </a:rPr>
              <a:t>“</a:t>
            </a:r>
            <a:r>
              <a:rPr sz="3200" dirty="0" smtClean="0">
                <a:latin typeface="Kai" charset="-122"/>
                <a:ea typeface="Kai" charset="-122"/>
                <a:cs typeface="Kai" charset="-122"/>
              </a:rPr>
              <a:t>社交购物</a:t>
            </a:r>
            <a:r>
              <a:rPr lang="mr-IN" sz="3200" dirty="0" smtClean="0">
                <a:latin typeface="Kai" charset="-122"/>
                <a:ea typeface="Kai" charset="-122"/>
                <a:cs typeface="Kai" charset="-122"/>
              </a:rPr>
              <a:t>”</a:t>
            </a:r>
            <a:r>
              <a:rPr lang="en-US" sz="3200" dirty="0" smtClean="0">
                <a:latin typeface="Kai" charset="-122"/>
                <a:ea typeface="Kai" charset="-122"/>
                <a:cs typeface="Kai" charset="-122"/>
              </a:rPr>
              <a:t>?</a:t>
            </a:r>
          </a:p>
          <a:p>
            <a:pPr marL="742950" indent="-742950" defTabSz="275203">
              <a:buFont typeface="+mj-lt"/>
              <a:buAutoNum type="arabicParenR"/>
              <a:defRPr sz="4288"/>
            </a:pPr>
            <a:r>
              <a:rPr sz="3200" dirty="0" smtClean="0">
                <a:latin typeface="Kai" charset="-122"/>
                <a:ea typeface="Kai" charset="-122"/>
                <a:cs typeface="Kai" charset="-122"/>
              </a:rPr>
              <a:t>你自己的经验呢</a:t>
            </a:r>
            <a:r>
              <a:rPr sz="3200" dirty="0">
                <a:latin typeface="Kai" charset="-122"/>
                <a:ea typeface="Kai" charset="-122"/>
                <a:cs typeface="Kai" charset="-122"/>
              </a:rPr>
              <a:t>？你觉得 “社交购物”</a:t>
            </a:r>
            <a:r>
              <a:rPr sz="3200" dirty="0" smtClean="0">
                <a:latin typeface="Kai" charset="-122"/>
                <a:ea typeface="Kai" charset="-122"/>
                <a:cs typeface="Kai" charset="-122"/>
              </a:rPr>
              <a:t>的魅力是不是无人</a:t>
            </a:r>
            <a:r>
              <a:rPr lang="zh-CN" altLang="en-US" sz="3200" dirty="0" smtClean="0">
                <a:latin typeface="Kai" charset="-122"/>
                <a:ea typeface="Kai" charset="-122"/>
                <a:cs typeface="Kai" charset="-122"/>
              </a:rPr>
              <a:t>可</a:t>
            </a:r>
            <a:r>
              <a:rPr sz="3200" dirty="0" smtClean="0">
                <a:latin typeface="Kai" charset="-122"/>
                <a:ea typeface="Kai" charset="-122"/>
                <a:cs typeface="Kai" charset="-122"/>
              </a:rPr>
              <a:t>挡</a:t>
            </a:r>
            <a:r>
              <a:rPr sz="3200" dirty="0">
                <a:latin typeface="Kai" charset="-122"/>
                <a:ea typeface="Kai" charset="-122"/>
                <a:cs typeface="Kai" charset="-122"/>
              </a:rPr>
              <a:t>？</a:t>
            </a:r>
          </a:p>
          <a:p>
            <a:pPr marL="742950" indent="-742950" defTabSz="275203">
              <a:buFont typeface="+mj-lt"/>
              <a:buAutoNum type="arabicParenR"/>
              <a:defRPr sz="4288"/>
            </a:pPr>
            <a:r>
              <a:rPr sz="3200" dirty="0" smtClean="0">
                <a:latin typeface="Kai" charset="-122"/>
                <a:ea typeface="Kai" charset="-122"/>
                <a:cs typeface="Kai" charset="-122"/>
              </a:rPr>
              <a:t>作者为什么用“魅力</a:t>
            </a:r>
            <a:r>
              <a:rPr lang="mr-IN" sz="3200" dirty="0">
                <a:latin typeface="Kai" charset="-122"/>
                <a:ea typeface="Kai" charset="-122"/>
                <a:cs typeface="Kai" charset="-122"/>
              </a:rPr>
              <a:t>”</a:t>
            </a:r>
            <a:r>
              <a:rPr sz="3200" dirty="0" smtClean="0">
                <a:latin typeface="Kai" charset="-122"/>
                <a:ea typeface="Kai" charset="-122"/>
                <a:cs typeface="Kai" charset="-122"/>
              </a:rPr>
              <a:t>？</a:t>
            </a:r>
            <a:endParaRPr sz="3200" dirty="0">
              <a:latin typeface="Kai" charset="-122"/>
              <a:ea typeface="Kai" charset="-122"/>
              <a:cs typeface="Kai" charset="-122"/>
            </a:endParaRPr>
          </a:p>
          <a:p>
            <a:pPr defTabSz="275203">
              <a:defRPr sz="2479"/>
            </a:pPr>
            <a:endParaRPr sz="2400" dirty="0">
              <a:latin typeface="Kai" charset="-122"/>
              <a:ea typeface="Kai" charset="-122"/>
              <a:cs typeface="Kai" charset="-122"/>
            </a:endParaRPr>
          </a:p>
        </p:txBody>
      </p:sp>
      <p:pic>
        <p:nvPicPr>
          <p:cNvPr id="124" name="Social_Commerce_Infographic_copy_copy.jpg" descr="Social_Commerce_Infographic_copy_cop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15686" y="4191000"/>
            <a:ext cx="4495800" cy="1860942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阅读前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脑力激荡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ea typeface="Calibri" charset="0"/>
                <a:cs typeface="Calibri" charset="0"/>
              </a:rPr>
              <a:t>Pre-reading</a:t>
            </a:r>
            <a:r>
              <a:rPr lang="zh-CN" altLang="en-US" sz="4000" b="1" dirty="0" smtClean="0">
                <a:ea typeface="Calibri" charset="0"/>
                <a:cs typeface="Calibri" charset="0"/>
              </a:rPr>
              <a:t> </a:t>
            </a:r>
            <a:r>
              <a:rPr lang="en-US" altLang="zh-CN" sz="4000" b="1" dirty="0" smtClean="0">
                <a:ea typeface="Calibri" charset="0"/>
                <a:cs typeface="Calibri" charset="0"/>
              </a:rPr>
              <a:t>Brainstorm</a:t>
            </a:r>
            <a:r>
              <a:rPr lang="zh-CN" altLang="en-US" sz="4000" b="1" dirty="0" smtClean="0">
                <a:ea typeface="Calibri" charset="0"/>
                <a:cs typeface="Calibri" charset="0"/>
              </a:rPr>
              <a:t> </a:t>
            </a:r>
            <a:r>
              <a:rPr lang="en-US" altLang="zh-CN" sz="4000" b="1" dirty="0" smtClean="0">
                <a:ea typeface="Calibri" charset="0"/>
                <a:cs typeface="Calibri" charset="0"/>
              </a:rPr>
              <a:t>[Pair</a:t>
            </a:r>
            <a:r>
              <a:rPr lang="zh-CN" altLang="en-US" sz="4000" b="1" dirty="0" smtClean="0">
                <a:ea typeface="Calibri" charset="0"/>
                <a:cs typeface="Calibri" charset="0"/>
              </a:rPr>
              <a:t> </a:t>
            </a:r>
            <a:r>
              <a:rPr lang="en-US" altLang="zh-CN" sz="4000" b="1" dirty="0" smtClean="0">
                <a:ea typeface="Calibri" charset="0"/>
                <a:cs typeface="Calibri" charset="0"/>
              </a:rPr>
              <a:t>Work]</a:t>
            </a:r>
            <a:endParaRPr lang="en-US" sz="4000" b="1" dirty="0">
              <a:ea typeface="Calibri" charset="0"/>
              <a:cs typeface="Calibri" charset="0"/>
            </a:endParaRPr>
          </a:p>
        </p:txBody>
      </p:sp>
      <p:sp>
        <p:nvSpPr>
          <p:cNvPr id="7" name="Heptagon 6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Phase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3:</a:t>
            </a:r>
            <a:r>
              <a:rPr lang="zh-CN" altLang="en-US" b="1" dirty="0">
                <a:solidFill>
                  <a:schemeClr val="accent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b="1" dirty="0">
                <a:solidFill>
                  <a:schemeClr val="accent2"/>
                </a:solidFill>
                <a:ea typeface="宋体" charset="0"/>
                <a:cs typeface="宋体" charset="0"/>
              </a:rPr>
              <a:t>Explain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reading</a:t>
            </a:r>
            <a:r>
              <a:rPr lang="mr-IN" dirty="0" smtClean="0"/>
              <a:t> </a:t>
            </a:r>
            <a:r>
              <a:rPr lang="mr-IN" dirty="0"/>
              <a:t>– </a:t>
            </a:r>
            <a:r>
              <a:rPr lang="en-US" b="1" cap="none" dirty="0" smtClean="0"/>
              <a:t>Comprehending the text</a:t>
            </a:r>
            <a:endParaRPr lang="en-US" b="1" cap="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1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graph #1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ctr">
            <a:normAutofit/>
          </a:bodyPr>
          <a:lstStyle/>
          <a:p>
            <a:pPr marL="742950" indent="-742950" defTabSz="291633">
              <a:buFont typeface="+mj-lt"/>
              <a:buAutoNum type="arabicParenR"/>
              <a:defRPr sz="4544"/>
            </a:pPr>
            <a:r>
              <a:rPr sz="3600" dirty="0" smtClean="0">
                <a:latin typeface="Kai" charset="-122"/>
                <a:ea typeface="Kai" charset="-122"/>
                <a:cs typeface="Kai" charset="-122"/>
              </a:rPr>
              <a:t>作者说</a:t>
            </a:r>
            <a:r>
              <a:rPr sz="3600" dirty="0">
                <a:latin typeface="Kai" charset="-122"/>
                <a:ea typeface="Kai" charset="-122"/>
                <a:cs typeface="Kai" charset="-122"/>
              </a:rPr>
              <a:t>，____________是一种时尚。 </a:t>
            </a:r>
            <a:r>
              <a:rPr sz="2400" dirty="0">
                <a:latin typeface="Arial" charset="0"/>
                <a:ea typeface="Arial" charset="0"/>
                <a:cs typeface="Arial" charset="0"/>
              </a:rPr>
              <a:t>(Scanning)</a:t>
            </a:r>
          </a:p>
          <a:p>
            <a:pPr marL="742950" indent="-742950" defTabSz="291633">
              <a:buFont typeface="+mj-lt"/>
              <a:buAutoNum type="arabicParenR"/>
              <a:defRPr sz="4544"/>
            </a:pPr>
            <a:r>
              <a:rPr sz="3600" dirty="0" smtClean="0">
                <a:latin typeface="Kai" charset="-122"/>
                <a:ea typeface="Kai" charset="-122"/>
                <a:cs typeface="Kai" charset="-122"/>
              </a:rPr>
              <a:t>为什么人们想买买买？</a:t>
            </a:r>
            <a:r>
              <a:rPr lang="en-US" sz="3600" dirty="0">
                <a:latin typeface="Kai" charset="-122"/>
                <a:ea typeface="Kai" charset="-122"/>
                <a:cs typeface="Kai" charset="-122"/>
              </a:rPr>
              <a:t>(</a:t>
            </a:r>
            <a:r>
              <a:rPr sz="3600" dirty="0" smtClean="0">
                <a:latin typeface="Kai" charset="-122"/>
                <a:ea typeface="Kai" charset="-122"/>
                <a:cs typeface="Kai" charset="-122"/>
              </a:rPr>
              <a:t>看见哪两件事？</a:t>
            </a:r>
            <a:r>
              <a:rPr lang="en-US" sz="3600" dirty="0" smtClean="0">
                <a:latin typeface="Kai" charset="-122"/>
                <a:ea typeface="Kai" charset="-122"/>
                <a:cs typeface="Kai" charset="-122"/>
              </a:rPr>
              <a:t>)</a:t>
            </a:r>
            <a:endParaRPr sz="3600" dirty="0">
              <a:latin typeface="Kai" charset="-122"/>
              <a:ea typeface="Kai" charset="-122"/>
              <a:cs typeface="Kai" charset="-122"/>
            </a:endParaRPr>
          </a:p>
          <a:p>
            <a:pPr defTabSz="291633">
              <a:defRPr sz="3407"/>
            </a:pPr>
            <a:endParaRPr sz="2800" dirty="0"/>
          </a:p>
          <a:p>
            <a:pPr defTabSz="291633">
              <a:defRPr sz="3407"/>
            </a:pPr>
            <a:endParaRPr sz="2800" dirty="0"/>
          </a:p>
          <a:p>
            <a:pPr defTabSz="291633">
              <a:defRPr sz="2626"/>
            </a:pPr>
            <a:endParaRPr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7152" y="618749"/>
            <a:ext cx="1108528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787238"/>
            <a:ext cx="3080696" cy="2465923"/>
          </a:xfrm>
          <a:prstGeom prst="rect">
            <a:avLst/>
          </a:prstGeom>
        </p:spPr>
      </p:pic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阅读第一段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扫读、略读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ea typeface="Kaiti SC" charset="-122"/>
                <a:cs typeface="Kaiti SC" charset="-122"/>
              </a:rPr>
              <a:t>   </a:t>
            </a:r>
            <a:r>
              <a:rPr lang="en-US" altLang="zh-CN" sz="4000" b="1" dirty="0" smtClean="0">
                <a:ea typeface="Arial" charset="0"/>
                <a:cs typeface="Arial" charset="0"/>
              </a:rPr>
              <a:t>Paragraph</a:t>
            </a:r>
            <a:r>
              <a:rPr lang="zh-CN" altLang="en-US" sz="4000" b="1" dirty="0" smtClean="0">
                <a:ea typeface="Arial" charset="0"/>
                <a:cs typeface="Arial" charset="0"/>
              </a:rPr>
              <a:t> </a:t>
            </a:r>
            <a:r>
              <a:rPr lang="en-US" altLang="zh-CN" sz="4000" b="1" dirty="0" smtClean="0">
                <a:ea typeface="Arial" charset="0"/>
                <a:cs typeface="Arial" charset="0"/>
              </a:rPr>
              <a:t>#1:</a:t>
            </a:r>
            <a:r>
              <a:rPr lang="zh-CN" altLang="en-US" sz="4000" b="1" dirty="0" smtClean="0">
                <a:ea typeface="Arial" charset="0"/>
                <a:cs typeface="Arial" charset="0"/>
              </a:rPr>
              <a:t>  </a:t>
            </a:r>
            <a:r>
              <a:rPr lang="en-US" altLang="zh-CN" sz="4000" b="1" dirty="0" smtClean="0">
                <a:ea typeface="Arial" charset="0"/>
                <a:cs typeface="Arial" charset="0"/>
              </a:rPr>
              <a:t>Scan</a:t>
            </a:r>
            <a:r>
              <a:rPr lang="zh-CN" altLang="en-US" sz="4000" b="1" dirty="0" smtClean="0">
                <a:ea typeface="Arial" charset="0"/>
                <a:cs typeface="Arial" charset="0"/>
              </a:rPr>
              <a:t> </a:t>
            </a:r>
            <a:r>
              <a:rPr lang="en-US" altLang="zh-CN" sz="4000" b="1" dirty="0" smtClean="0">
                <a:ea typeface="Arial" charset="0"/>
                <a:cs typeface="Arial" charset="0"/>
              </a:rPr>
              <a:t>&amp;</a:t>
            </a:r>
            <a:r>
              <a:rPr lang="zh-CN" altLang="en-US" sz="4000" b="1" dirty="0" smtClean="0">
                <a:ea typeface="Arial" charset="0"/>
                <a:cs typeface="Arial" charset="0"/>
              </a:rPr>
              <a:t> </a:t>
            </a:r>
            <a:r>
              <a:rPr lang="en-US" altLang="zh-CN" sz="4000" b="1" dirty="0" smtClean="0">
                <a:ea typeface="Arial" charset="0"/>
                <a:cs typeface="Arial" charset="0"/>
              </a:rPr>
              <a:t>Skim</a:t>
            </a:r>
            <a:endParaRPr lang="en-US" sz="4000" dirty="0">
              <a:ea typeface="Arial" charset="0"/>
              <a:cs typeface="Arial" charset="0"/>
            </a:endParaRPr>
          </a:p>
        </p:txBody>
      </p:sp>
      <p:sp>
        <p:nvSpPr>
          <p:cNvPr id="10" name="Heptagon 9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14" name="Oval 13"/>
          <p:cNvSpPr/>
          <p:nvPr/>
        </p:nvSpPr>
        <p:spPr>
          <a:xfrm>
            <a:off x="4495800" y="2895600"/>
            <a:ext cx="1927267" cy="77850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1478852132658.jpg" descr="1478852132658.jpg"/>
          <p:cNvPicPr>
            <a:picLocks noChangeAspect="1"/>
          </p:cNvPicPr>
          <p:nvPr/>
        </p:nvPicPr>
        <p:blipFill>
          <a:blip r:embed="rId5">
            <a:extLst/>
          </a:blip>
          <a:srcRect b="3312"/>
          <a:stretch>
            <a:fillRect/>
          </a:stretch>
        </p:blipFill>
        <p:spPr>
          <a:xfrm>
            <a:off x="8759677" y="4269457"/>
            <a:ext cx="3019658" cy="2516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5" extrusionOk="0">
                <a:moveTo>
                  <a:pt x="20775" y="0"/>
                </a:moveTo>
                <a:lnTo>
                  <a:pt x="20020" y="1393"/>
                </a:lnTo>
                <a:cubicBezTo>
                  <a:pt x="17963" y="5194"/>
                  <a:pt x="17260" y="6869"/>
                  <a:pt x="17450" y="7521"/>
                </a:cubicBezTo>
                <a:cubicBezTo>
                  <a:pt x="17538" y="7827"/>
                  <a:pt x="17552" y="7834"/>
                  <a:pt x="17767" y="7665"/>
                </a:cubicBezTo>
                <a:cubicBezTo>
                  <a:pt x="17890" y="7568"/>
                  <a:pt x="18078" y="7310"/>
                  <a:pt x="18185" y="7093"/>
                </a:cubicBezTo>
                <a:cubicBezTo>
                  <a:pt x="18377" y="6701"/>
                  <a:pt x="18568" y="6666"/>
                  <a:pt x="18568" y="7023"/>
                </a:cubicBezTo>
                <a:cubicBezTo>
                  <a:pt x="18568" y="7124"/>
                  <a:pt x="18663" y="7329"/>
                  <a:pt x="18778" y="7476"/>
                </a:cubicBezTo>
                <a:cubicBezTo>
                  <a:pt x="18952" y="7698"/>
                  <a:pt x="18968" y="7778"/>
                  <a:pt x="18872" y="7939"/>
                </a:cubicBezTo>
                <a:cubicBezTo>
                  <a:pt x="18621" y="8357"/>
                  <a:pt x="18547" y="8641"/>
                  <a:pt x="18609" y="8934"/>
                </a:cubicBezTo>
                <a:cubicBezTo>
                  <a:pt x="18666" y="9208"/>
                  <a:pt x="18704" y="9233"/>
                  <a:pt x="18975" y="9170"/>
                </a:cubicBezTo>
                <a:cubicBezTo>
                  <a:pt x="19197" y="9119"/>
                  <a:pt x="19457" y="8862"/>
                  <a:pt x="19939" y="8218"/>
                </a:cubicBezTo>
                <a:cubicBezTo>
                  <a:pt x="20302" y="7733"/>
                  <a:pt x="20824" y="7060"/>
                  <a:pt x="21099" y="6722"/>
                </a:cubicBezTo>
                <a:lnTo>
                  <a:pt x="21600" y="6107"/>
                </a:lnTo>
                <a:lnTo>
                  <a:pt x="21600" y="3054"/>
                </a:lnTo>
                <a:lnTo>
                  <a:pt x="21600" y="0"/>
                </a:lnTo>
                <a:lnTo>
                  <a:pt x="21187" y="0"/>
                </a:lnTo>
                <a:lnTo>
                  <a:pt x="20775" y="0"/>
                </a:lnTo>
                <a:close/>
                <a:moveTo>
                  <a:pt x="13664" y="356"/>
                </a:moveTo>
                <a:cubicBezTo>
                  <a:pt x="13246" y="393"/>
                  <a:pt x="12743" y="624"/>
                  <a:pt x="12511" y="959"/>
                </a:cubicBezTo>
                <a:cubicBezTo>
                  <a:pt x="12352" y="1190"/>
                  <a:pt x="12399" y="1185"/>
                  <a:pt x="12979" y="911"/>
                </a:cubicBezTo>
                <a:cubicBezTo>
                  <a:pt x="13951" y="451"/>
                  <a:pt x="14214" y="689"/>
                  <a:pt x="14022" y="1861"/>
                </a:cubicBezTo>
                <a:cubicBezTo>
                  <a:pt x="13896" y="2629"/>
                  <a:pt x="13678" y="3225"/>
                  <a:pt x="13555" y="3133"/>
                </a:cubicBezTo>
                <a:cubicBezTo>
                  <a:pt x="13511" y="3101"/>
                  <a:pt x="13447" y="2857"/>
                  <a:pt x="13413" y="2590"/>
                </a:cubicBezTo>
                <a:cubicBezTo>
                  <a:pt x="13336" y="1974"/>
                  <a:pt x="13172" y="1624"/>
                  <a:pt x="13170" y="2070"/>
                </a:cubicBezTo>
                <a:cubicBezTo>
                  <a:pt x="13168" y="2459"/>
                  <a:pt x="13056" y="2540"/>
                  <a:pt x="12749" y="2372"/>
                </a:cubicBezTo>
                <a:cubicBezTo>
                  <a:pt x="12615" y="2299"/>
                  <a:pt x="12476" y="2272"/>
                  <a:pt x="12442" y="2313"/>
                </a:cubicBezTo>
                <a:cubicBezTo>
                  <a:pt x="12345" y="2429"/>
                  <a:pt x="12703" y="2844"/>
                  <a:pt x="12901" y="2844"/>
                </a:cubicBezTo>
                <a:cubicBezTo>
                  <a:pt x="13004" y="2844"/>
                  <a:pt x="13116" y="2966"/>
                  <a:pt x="13170" y="3135"/>
                </a:cubicBezTo>
                <a:cubicBezTo>
                  <a:pt x="13351" y="3706"/>
                  <a:pt x="13362" y="3689"/>
                  <a:pt x="12271" y="4494"/>
                </a:cubicBezTo>
                <a:cubicBezTo>
                  <a:pt x="11868" y="4791"/>
                  <a:pt x="12108" y="4827"/>
                  <a:pt x="12735" y="4562"/>
                </a:cubicBezTo>
                <a:lnTo>
                  <a:pt x="13272" y="4336"/>
                </a:lnTo>
                <a:lnTo>
                  <a:pt x="13362" y="4620"/>
                </a:lnTo>
                <a:cubicBezTo>
                  <a:pt x="13412" y="4777"/>
                  <a:pt x="13452" y="4992"/>
                  <a:pt x="13452" y="5097"/>
                </a:cubicBezTo>
                <a:cubicBezTo>
                  <a:pt x="13453" y="5202"/>
                  <a:pt x="13497" y="5482"/>
                  <a:pt x="13552" y="5716"/>
                </a:cubicBezTo>
                <a:cubicBezTo>
                  <a:pt x="13611" y="5974"/>
                  <a:pt x="13708" y="6143"/>
                  <a:pt x="13797" y="6143"/>
                </a:cubicBezTo>
                <a:cubicBezTo>
                  <a:pt x="13920" y="6143"/>
                  <a:pt x="13932" y="6048"/>
                  <a:pt x="13867" y="5545"/>
                </a:cubicBezTo>
                <a:cubicBezTo>
                  <a:pt x="13825" y="5217"/>
                  <a:pt x="13790" y="4742"/>
                  <a:pt x="13788" y="4492"/>
                </a:cubicBezTo>
                <a:lnTo>
                  <a:pt x="13785" y="4039"/>
                </a:lnTo>
                <a:lnTo>
                  <a:pt x="14565" y="3713"/>
                </a:lnTo>
                <a:cubicBezTo>
                  <a:pt x="15038" y="3516"/>
                  <a:pt x="15347" y="3324"/>
                  <a:pt x="15347" y="3229"/>
                </a:cubicBezTo>
                <a:cubicBezTo>
                  <a:pt x="15347" y="3040"/>
                  <a:pt x="15143" y="3030"/>
                  <a:pt x="14649" y="3195"/>
                </a:cubicBezTo>
                <a:cubicBezTo>
                  <a:pt x="14140" y="3364"/>
                  <a:pt x="14054" y="3227"/>
                  <a:pt x="14246" y="2548"/>
                </a:cubicBezTo>
                <a:cubicBezTo>
                  <a:pt x="14447" y="1840"/>
                  <a:pt x="14450" y="759"/>
                  <a:pt x="14251" y="520"/>
                </a:cubicBezTo>
                <a:cubicBezTo>
                  <a:pt x="14136" y="383"/>
                  <a:pt x="13916" y="335"/>
                  <a:pt x="13664" y="356"/>
                </a:cubicBezTo>
                <a:close/>
                <a:moveTo>
                  <a:pt x="8429" y="885"/>
                </a:moveTo>
                <a:cubicBezTo>
                  <a:pt x="8110" y="896"/>
                  <a:pt x="7288" y="1399"/>
                  <a:pt x="7037" y="1737"/>
                </a:cubicBezTo>
                <a:cubicBezTo>
                  <a:pt x="6890" y="1934"/>
                  <a:pt x="6928" y="1927"/>
                  <a:pt x="7342" y="1677"/>
                </a:cubicBezTo>
                <a:cubicBezTo>
                  <a:pt x="8002" y="1278"/>
                  <a:pt x="8482" y="1131"/>
                  <a:pt x="8612" y="1287"/>
                </a:cubicBezTo>
                <a:cubicBezTo>
                  <a:pt x="8763" y="1468"/>
                  <a:pt x="8739" y="2110"/>
                  <a:pt x="8574" y="2273"/>
                </a:cubicBezTo>
                <a:cubicBezTo>
                  <a:pt x="8459" y="2388"/>
                  <a:pt x="8421" y="2376"/>
                  <a:pt x="8364" y="2203"/>
                </a:cubicBezTo>
                <a:cubicBezTo>
                  <a:pt x="8306" y="2026"/>
                  <a:pt x="8285" y="2048"/>
                  <a:pt x="8241" y="2333"/>
                </a:cubicBezTo>
                <a:cubicBezTo>
                  <a:pt x="8196" y="2620"/>
                  <a:pt x="8147" y="2669"/>
                  <a:pt x="7931" y="2651"/>
                </a:cubicBezTo>
                <a:cubicBezTo>
                  <a:pt x="7615" y="2625"/>
                  <a:pt x="7575" y="2925"/>
                  <a:pt x="7887" y="2979"/>
                </a:cubicBezTo>
                <a:cubicBezTo>
                  <a:pt x="8193" y="3031"/>
                  <a:pt x="8149" y="3227"/>
                  <a:pt x="7815" y="3308"/>
                </a:cubicBezTo>
                <a:lnTo>
                  <a:pt x="7531" y="3378"/>
                </a:lnTo>
                <a:lnTo>
                  <a:pt x="7910" y="3578"/>
                </a:lnTo>
                <a:lnTo>
                  <a:pt x="8289" y="3780"/>
                </a:lnTo>
                <a:lnTo>
                  <a:pt x="7910" y="4181"/>
                </a:lnTo>
                <a:lnTo>
                  <a:pt x="7531" y="4580"/>
                </a:lnTo>
                <a:lnTo>
                  <a:pt x="7887" y="4516"/>
                </a:lnTo>
                <a:cubicBezTo>
                  <a:pt x="8210" y="4457"/>
                  <a:pt x="8256" y="4481"/>
                  <a:pt x="8387" y="4784"/>
                </a:cubicBezTo>
                <a:cubicBezTo>
                  <a:pt x="8597" y="5272"/>
                  <a:pt x="8716" y="5194"/>
                  <a:pt x="8716" y="4564"/>
                </a:cubicBezTo>
                <a:cubicBezTo>
                  <a:pt x="8716" y="4059"/>
                  <a:pt x="8746" y="3987"/>
                  <a:pt x="9046" y="3740"/>
                </a:cubicBezTo>
                <a:cubicBezTo>
                  <a:pt x="9228" y="3591"/>
                  <a:pt x="9400" y="3397"/>
                  <a:pt x="9428" y="3308"/>
                </a:cubicBezTo>
                <a:cubicBezTo>
                  <a:pt x="9524" y="3011"/>
                  <a:pt x="9320" y="2947"/>
                  <a:pt x="9060" y="3193"/>
                </a:cubicBezTo>
                <a:cubicBezTo>
                  <a:pt x="8851" y="3390"/>
                  <a:pt x="8778" y="3408"/>
                  <a:pt x="8662" y="3292"/>
                </a:cubicBezTo>
                <a:cubicBezTo>
                  <a:pt x="8536" y="3167"/>
                  <a:pt x="8541" y="3123"/>
                  <a:pt x="8701" y="2912"/>
                </a:cubicBezTo>
                <a:cubicBezTo>
                  <a:pt x="9101" y="2384"/>
                  <a:pt x="9181" y="1347"/>
                  <a:pt x="8848" y="1015"/>
                </a:cubicBezTo>
                <a:cubicBezTo>
                  <a:pt x="8771" y="939"/>
                  <a:pt x="8583" y="880"/>
                  <a:pt x="8429" y="885"/>
                </a:cubicBezTo>
                <a:close/>
                <a:moveTo>
                  <a:pt x="10590" y="911"/>
                </a:moveTo>
                <a:cubicBezTo>
                  <a:pt x="10373" y="911"/>
                  <a:pt x="10752" y="4261"/>
                  <a:pt x="11013" y="4640"/>
                </a:cubicBezTo>
                <a:cubicBezTo>
                  <a:pt x="11234" y="4961"/>
                  <a:pt x="11289" y="4568"/>
                  <a:pt x="11140" y="3738"/>
                </a:cubicBezTo>
                <a:cubicBezTo>
                  <a:pt x="11058" y="3278"/>
                  <a:pt x="10947" y="2542"/>
                  <a:pt x="10892" y="2104"/>
                </a:cubicBezTo>
                <a:cubicBezTo>
                  <a:pt x="10769" y="1107"/>
                  <a:pt x="10718" y="911"/>
                  <a:pt x="10590" y="911"/>
                </a:cubicBezTo>
                <a:close/>
                <a:moveTo>
                  <a:pt x="16112" y="1262"/>
                </a:moveTo>
                <a:cubicBezTo>
                  <a:pt x="16077" y="1264"/>
                  <a:pt x="16038" y="1303"/>
                  <a:pt x="15994" y="1379"/>
                </a:cubicBezTo>
                <a:cubicBezTo>
                  <a:pt x="15874" y="1589"/>
                  <a:pt x="15959" y="3276"/>
                  <a:pt x="16110" y="3668"/>
                </a:cubicBezTo>
                <a:cubicBezTo>
                  <a:pt x="16178" y="3843"/>
                  <a:pt x="16307" y="3981"/>
                  <a:pt x="16405" y="3981"/>
                </a:cubicBezTo>
                <a:cubicBezTo>
                  <a:pt x="16618" y="3981"/>
                  <a:pt x="16621" y="3901"/>
                  <a:pt x="16429" y="3349"/>
                </a:cubicBezTo>
                <a:cubicBezTo>
                  <a:pt x="16341" y="3098"/>
                  <a:pt x="16279" y="2593"/>
                  <a:pt x="16279" y="2142"/>
                </a:cubicBezTo>
                <a:cubicBezTo>
                  <a:pt x="16279" y="1566"/>
                  <a:pt x="16216" y="1254"/>
                  <a:pt x="16112" y="1262"/>
                </a:cubicBezTo>
                <a:close/>
                <a:moveTo>
                  <a:pt x="5317" y="1755"/>
                </a:moveTo>
                <a:cubicBezTo>
                  <a:pt x="5233" y="1741"/>
                  <a:pt x="5208" y="2074"/>
                  <a:pt x="5299" y="2638"/>
                </a:cubicBezTo>
                <a:cubicBezTo>
                  <a:pt x="5433" y="3471"/>
                  <a:pt x="5842" y="4991"/>
                  <a:pt x="5987" y="5201"/>
                </a:cubicBezTo>
                <a:cubicBezTo>
                  <a:pt x="6157" y="5446"/>
                  <a:pt x="6276" y="5362"/>
                  <a:pt x="6223" y="5034"/>
                </a:cubicBezTo>
                <a:cubicBezTo>
                  <a:pt x="6165" y="4672"/>
                  <a:pt x="5729" y="2902"/>
                  <a:pt x="5520" y="2180"/>
                </a:cubicBezTo>
                <a:cubicBezTo>
                  <a:pt x="5438" y="1897"/>
                  <a:pt x="5367" y="1763"/>
                  <a:pt x="5317" y="1755"/>
                </a:cubicBezTo>
                <a:close/>
                <a:moveTo>
                  <a:pt x="3495" y="1937"/>
                </a:moveTo>
                <a:cubicBezTo>
                  <a:pt x="3202" y="1927"/>
                  <a:pt x="2797" y="2041"/>
                  <a:pt x="2404" y="2264"/>
                </a:cubicBezTo>
                <a:cubicBezTo>
                  <a:pt x="1404" y="2832"/>
                  <a:pt x="1501" y="3048"/>
                  <a:pt x="2533" y="2552"/>
                </a:cubicBezTo>
                <a:cubicBezTo>
                  <a:pt x="2866" y="2392"/>
                  <a:pt x="3253" y="2277"/>
                  <a:pt x="3393" y="2297"/>
                </a:cubicBezTo>
                <a:cubicBezTo>
                  <a:pt x="3626" y="2329"/>
                  <a:pt x="3647" y="2373"/>
                  <a:pt x="3639" y="2820"/>
                </a:cubicBezTo>
                <a:cubicBezTo>
                  <a:pt x="3629" y="3435"/>
                  <a:pt x="3458" y="3682"/>
                  <a:pt x="3316" y="3290"/>
                </a:cubicBezTo>
                <a:cubicBezTo>
                  <a:pt x="3239" y="3076"/>
                  <a:pt x="3227" y="3209"/>
                  <a:pt x="3259" y="3886"/>
                </a:cubicBezTo>
                <a:lnTo>
                  <a:pt x="3300" y="4757"/>
                </a:lnTo>
                <a:lnTo>
                  <a:pt x="2763" y="5210"/>
                </a:lnTo>
                <a:cubicBezTo>
                  <a:pt x="2468" y="5460"/>
                  <a:pt x="2124" y="5797"/>
                  <a:pt x="1998" y="5959"/>
                </a:cubicBezTo>
                <a:lnTo>
                  <a:pt x="1768" y="6254"/>
                </a:lnTo>
                <a:lnTo>
                  <a:pt x="1448" y="5961"/>
                </a:lnTo>
                <a:cubicBezTo>
                  <a:pt x="1271" y="5799"/>
                  <a:pt x="1071" y="5693"/>
                  <a:pt x="1003" y="5725"/>
                </a:cubicBezTo>
                <a:cubicBezTo>
                  <a:pt x="934" y="5757"/>
                  <a:pt x="743" y="5685"/>
                  <a:pt x="579" y="5565"/>
                </a:cubicBezTo>
                <a:cubicBezTo>
                  <a:pt x="34" y="5167"/>
                  <a:pt x="0" y="5220"/>
                  <a:pt x="0" y="6477"/>
                </a:cubicBezTo>
                <a:lnTo>
                  <a:pt x="0" y="7609"/>
                </a:lnTo>
                <a:lnTo>
                  <a:pt x="449" y="7984"/>
                </a:lnTo>
                <a:cubicBezTo>
                  <a:pt x="982" y="8426"/>
                  <a:pt x="2360" y="9440"/>
                  <a:pt x="2428" y="9440"/>
                </a:cubicBezTo>
                <a:cubicBezTo>
                  <a:pt x="2454" y="9440"/>
                  <a:pt x="2613" y="9567"/>
                  <a:pt x="2781" y="9721"/>
                </a:cubicBezTo>
                <a:cubicBezTo>
                  <a:pt x="2949" y="9875"/>
                  <a:pt x="3235" y="10077"/>
                  <a:pt x="3415" y="10171"/>
                </a:cubicBezTo>
                <a:cubicBezTo>
                  <a:pt x="3595" y="10264"/>
                  <a:pt x="3849" y="10344"/>
                  <a:pt x="3979" y="10347"/>
                </a:cubicBezTo>
                <a:cubicBezTo>
                  <a:pt x="4175" y="10351"/>
                  <a:pt x="4216" y="10296"/>
                  <a:pt x="4218" y="10037"/>
                </a:cubicBezTo>
                <a:cubicBezTo>
                  <a:pt x="4220" y="9859"/>
                  <a:pt x="4145" y="9658"/>
                  <a:pt x="4042" y="9568"/>
                </a:cubicBezTo>
                <a:cubicBezTo>
                  <a:pt x="3828" y="9380"/>
                  <a:pt x="3397" y="8257"/>
                  <a:pt x="3459" y="8050"/>
                </a:cubicBezTo>
                <a:cubicBezTo>
                  <a:pt x="3483" y="7969"/>
                  <a:pt x="3147" y="7558"/>
                  <a:pt x="2695" y="7116"/>
                </a:cubicBezTo>
                <a:cubicBezTo>
                  <a:pt x="2042" y="6476"/>
                  <a:pt x="1913" y="6300"/>
                  <a:pt x="2011" y="6182"/>
                </a:cubicBezTo>
                <a:cubicBezTo>
                  <a:pt x="2253" y="5893"/>
                  <a:pt x="3255" y="5228"/>
                  <a:pt x="3321" y="5315"/>
                </a:cubicBezTo>
                <a:cubicBezTo>
                  <a:pt x="3358" y="5364"/>
                  <a:pt x="3458" y="5793"/>
                  <a:pt x="3545" y="6269"/>
                </a:cubicBezTo>
                <a:cubicBezTo>
                  <a:pt x="3631" y="6745"/>
                  <a:pt x="3763" y="7230"/>
                  <a:pt x="3838" y="7349"/>
                </a:cubicBezTo>
                <a:cubicBezTo>
                  <a:pt x="3965" y="7550"/>
                  <a:pt x="3973" y="7543"/>
                  <a:pt x="3973" y="7223"/>
                </a:cubicBezTo>
                <a:cubicBezTo>
                  <a:pt x="3973" y="7035"/>
                  <a:pt x="3895" y="6461"/>
                  <a:pt x="3799" y="5948"/>
                </a:cubicBezTo>
                <a:cubicBezTo>
                  <a:pt x="3595" y="4867"/>
                  <a:pt x="3542" y="4986"/>
                  <a:pt x="4571" y="4213"/>
                </a:cubicBezTo>
                <a:cubicBezTo>
                  <a:pt x="4923" y="3949"/>
                  <a:pt x="5210" y="3687"/>
                  <a:pt x="5210" y="3630"/>
                </a:cubicBezTo>
                <a:cubicBezTo>
                  <a:pt x="5210" y="3415"/>
                  <a:pt x="4858" y="3543"/>
                  <a:pt x="4263" y="3974"/>
                </a:cubicBezTo>
                <a:cubicBezTo>
                  <a:pt x="3857" y="4268"/>
                  <a:pt x="3615" y="4382"/>
                  <a:pt x="3552" y="4309"/>
                </a:cubicBezTo>
                <a:cubicBezTo>
                  <a:pt x="3489" y="4234"/>
                  <a:pt x="3527" y="4131"/>
                  <a:pt x="3662" y="4003"/>
                </a:cubicBezTo>
                <a:cubicBezTo>
                  <a:pt x="3983" y="3698"/>
                  <a:pt x="4123" y="2450"/>
                  <a:pt x="3875" y="2091"/>
                </a:cubicBezTo>
                <a:cubicBezTo>
                  <a:pt x="3807" y="1993"/>
                  <a:pt x="3671" y="1943"/>
                  <a:pt x="3495" y="1937"/>
                </a:cubicBezTo>
                <a:close/>
                <a:moveTo>
                  <a:pt x="12741" y="3186"/>
                </a:moveTo>
                <a:cubicBezTo>
                  <a:pt x="12663" y="3186"/>
                  <a:pt x="12600" y="3236"/>
                  <a:pt x="12600" y="3299"/>
                </a:cubicBezTo>
                <a:cubicBezTo>
                  <a:pt x="12600" y="3362"/>
                  <a:pt x="12663" y="3412"/>
                  <a:pt x="12741" y="3412"/>
                </a:cubicBezTo>
                <a:cubicBezTo>
                  <a:pt x="12820" y="3412"/>
                  <a:pt x="12884" y="3362"/>
                  <a:pt x="12884" y="3299"/>
                </a:cubicBezTo>
                <a:cubicBezTo>
                  <a:pt x="12884" y="3236"/>
                  <a:pt x="12820" y="3186"/>
                  <a:pt x="12741" y="3186"/>
                </a:cubicBezTo>
                <a:close/>
                <a:moveTo>
                  <a:pt x="2528" y="3641"/>
                </a:moveTo>
                <a:cubicBezTo>
                  <a:pt x="2360" y="3642"/>
                  <a:pt x="2348" y="3665"/>
                  <a:pt x="2464" y="3754"/>
                </a:cubicBezTo>
                <a:cubicBezTo>
                  <a:pt x="2650" y="3899"/>
                  <a:pt x="2869" y="3899"/>
                  <a:pt x="2795" y="3754"/>
                </a:cubicBezTo>
                <a:cubicBezTo>
                  <a:pt x="2762" y="3692"/>
                  <a:pt x="2643" y="3640"/>
                  <a:pt x="2528" y="3641"/>
                </a:cubicBezTo>
                <a:close/>
                <a:moveTo>
                  <a:pt x="9048" y="4190"/>
                </a:moveTo>
                <a:lnTo>
                  <a:pt x="9356" y="4541"/>
                </a:lnTo>
                <a:cubicBezTo>
                  <a:pt x="9663" y="4888"/>
                  <a:pt x="9979" y="4992"/>
                  <a:pt x="10087" y="4782"/>
                </a:cubicBezTo>
                <a:cubicBezTo>
                  <a:pt x="10164" y="4631"/>
                  <a:pt x="9767" y="4340"/>
                  <a:pt x="9374" y="4258"/>
                </a:cubicBezTo>
                <a:lnTo>
                  <a:pt x="9048" y="4190"/>
                </a:lnTo>
                <a:close/>
                <a:moveTo>
                  <a:pt x="2644" y="4336"/>
                </a:moveTo>
                <a:cubicBezTo>
                  <a:pt x="2611" y="4334"/>
                  <a:pt x="2575" y="4343"/>
                  <a:pt x="2540" y="4359"/>
                </a:cubicBezTo>
                <a:cubicBezTo>
                  <a:pt x="2465" y="4395"/>
                  <a:pt x="2487" y="4422"/>
                  <a:pt x="2598" y="4427"/>
                </a:cubicBezTo>
                <a:cubicBezTo>
                  <a:pt x="2697" y="4432"/>
                  <a:pt x="2754" y="4406"/>
                  <a:pt x="2722" y="4368"/>
                </a:cubicBezTo>
                <a:cubicBezTo>
                  <a:pt x="2707" y="4349"/>
                  <a:pt x="2677" y="4337"/>
                  <a:pt x="2644" y="4336"/>
                </a:cubicBezTo>
                <a:close/>
                <a:moveTo>
                  <a:pt x="16769" y="4721"/>
                </a:moveTo>
                <a:cubicBezTo>
                  <a:pt x="16692" y="4721"/>
                  <a:pt x="16615" y="4809"/>
                  <a:pt x="16597" y="4919"/>
                </a:cubicBezTo>
                <a:cubicBezTo>
                  <a:pt x="16575" y="5058"/>
                  <a:pt x="16626" y="5119"/>
                  <a:pt x="16769" y="5119"/>
                </a:cubicBezTo>
                <a:cubicBezTo>
                  <a:pt x="16911" y="5119"/>
                  <a:pt x="16962" y="5058"/>
                  <a:pt x="16940" y="4919"/>
                </a:cubicBezTo>
                <a:cubicBezTo>
                  <a:pt x="16922" y="4809"/>
                  <a:pt x="16845" y="4721"/>
                  <a:pt x="16769" y="4721"/>
                </a:cubicBezTo>
                <a:close/>
                <a:moveTo>
                  <a:pt x="14135" y="4782"/>
                </a:moveTo>
                <a:cubicBezTo>
                  <a:pt x="14100" y="4781"/>
                  <a:pt x="14073" y="4791"/>
                  <a:pt x="14055" y="4813"/>
                </a:cubicBezTo>
                <a:cubicBezTo>
                  <a:pt x="14030" y="4843"/>
                  <a:pt x="14144" y="5051"/>
                  <a:pt x="14309" y="5277"/>
                </a:cubicBezTo>
                <a:cubicBezTo>
                  <a:pt x="14612" y="5691"/>
                  <a:pt x="14968" y="5825"/>
                  <a:pt x="14968" y="5525"/>
                </a:cubicBezTo>
                <a:cubicBezTo>
                  <a:pt x="14968" y="5281"/>
                  <a:pt x="14377" y="4788"/>
                  <a:pt x="14135" y="4782"/>
                </a:cubicBezTo>
                <a:close/>
                <a:moveTo>
                  <a:pt x="11379" y="5286"/>
                </a:moveTo>
                <a:cubicBezTo>
                  <a:pt x="11282" y="5304"/>
                  <a:pt x="11178" y="5447"/>
                  <a:pt x="11178" y="5642"/>
                </a:cubicBezTo>
                <a:cubicBezTo>
                  <a:pt x="11178" y="5811"/>
                  <a:pt x="11234" y="5914"/>
                  <a:pt x="11324" y="5914"/>
                </a:cubicBezTo>
                <a:cubicBezTo>
                  <a:pt x="11495" y="5914"/>
                  <a:pt x="11600" y="5644"/>
                  <a:pt x="11524" y="5405"/>
                </a:cubicBezTo>
                <a:cubicBezTo>
                  <a:pt x="11493" y="5309"/>
                  <a:pt x="11438" y="5275"/>
                  <a:pt x="11379" y="5286"/>
                </a:cubicBezTo>
                <a:close/>
                <a:moveTo>
                  <a:pt x="4132" y="5687"/>
                </a:moveTo>
                <a:cubicBezTo>
                  <a:pt x="4002" y="5687"/>
                  <a:pt x="4088" y="5941"/>
                  <a:pt x="4307" y="6204"/>
                </a:cubicBezTo>
                <a:cubicBezTo>
                  <a:pt x="4556" y="6503"/>
                  <a:pt x="4926" y="6580"/>
                  <a:pt x="4926" y="6333"/>
                </a:cubicBezTo>
                <a:cubicBezTo>
                  <a:pt x="4926" y="6203"/>
                  <a:pt x="4292" y="5687"/>
                  <a:pt x="4132" y="5687"/>
                </a:cubicBezTo>
                <a:close/>
                <a:moveTo>
                  <a:pt x="6637" y="6256"/>
                </a:moveTo>
                <a:cubicBezTo>
                  <a:pt x="6429" y="6256"/>
                  <a:pt x="6307" y="6428"/>
                  <a:pt x="6395" y="6598"/>
                </a:cubicBezTo>
                <a:cubicBezTo>
                  <a:pt x="6504" y="6810"/>
                  <a:pt x="6822" y="6724"/>
                  <a:pt x="6822" y="6483"/>
                </a:cubicBezTo>
                <a:cubicBezTo>
                  <a:pt x="6822" y="6333"/>
                  <a:pt x="6758" y="6256"/>
                  <a:pt x="6637" y="6256"/>
                </a:cubicBezTo>
                <a:close/>
                <a:moveTo>
                  <a:pt x="15656" y="8646"/>
                </a:moveTo>
                <a:cubicBezTo>
                  <a:pt x="15310" y="8676"/>
                  <a:pt x="14965" y="8783"/>
                  <a:pt x="14637" y="8972"/>
                </a:cubicBezTo>
                <a:cubicBezTo>
                  <a:pt x="13935" y="9376"/>
                  <a:pt x="13540" y="9868"/>
                  <a:pt x="13225" y="10728"/>
                </a:cubicBezTo>
                <a:cubicBezTo>
                  <a:pt x="13092" y="11093"/>
                  <a:pt x="12946" y="11364"/>
                  <a:pt x="12902" y="11331"/>
                </a:cubicBezTo>
                <a:cubicBezTo>
                  <a:pt x="12858" y="11299"/>
                  <a:pt x="12764" y="11051"/>
                  <a:pt x="12690" y="10782"/>
                </a:cubicBezTo>
                <a:cubicBezTo>
                  <a:pt x="12370" y="9604"/>
                  <a:pt x="11105" y="8675"/>
                  <a:pt x="9995" y="8803"/>
                </a:cubicBezTo>
                <a:cubicBezTo>
                  <a:pt x="7847" y="9050"/>
                  <a:pt x="7605" y="9177"/>
                  <a:pt x="7167" y="10288"/>
                </a:cubicBezTo>
                <a:cubicBezTo>
                  <a:pt x="7030" y="10635"/>
                  <a:pt x="6857" y="10919"/>
                  <a:pt x="6781" y="10919"/>
                </a:cubicBezTo>
                <a:cubicBezTo>
                  <a:pt x="6564" y="10919"/>
                  <a:pt x="6509" y="11133"/>
                  <a:pt x="6655" y="11407"/>
                </a:cubicBezTo>
                <a:cubicBezTo>
                  <a:pt x="6798" y="11676"/>
                  <a:pt x="6773" y="12581"/>
                  <a:pt x="6616" y="12814"/>
                </a:cubicBezTo>
                <a:cubicBezTo>
                  <a:pt x="6560" y="12898"/>
                  <a:pt x="6564" y="12973"/>
                  <a:pt x="6626" y="13020"/>
                </a:cubicBezTo>
                <a:cubicBezTo>
                  <a:pt x="6775" y="13130"/>
                  <a:pt x="6747" y="13829"/>
                  <a:pt x="6587" y="13988"/>
                </a:cubicBezTo>
                <a:cubicBezTo>
                  <a:pt x="6475" y="14100"/>
                  <a:pt x="6384" y="14079"/>
                  <a:pt x="6126" y="13887"/>
                </a:cubicBezTo>
                <a:cubicBezTo>
                  <a:pt x="5949" y="13756"/>
                  <a:pt x="5756" y="13650"/>
                  <a:pt x="5697" y="13650"/>
                </a:cubicBezTo>
                <a:cubicBezTo>
                  <a:pt x="5546" y="13650"/>
                  <a:pt x="5563" y="13995"/>
                  <a:pt x="5726" y="14211"/>
                </a:cubicBezTo>
                <a:cubicBezTo>
                  <a:pt x="5848" y="14374"/>
                  <a:pt x="5872" y="14633"/>
                  <a:pt x="5867" y="15726"/>
                </a:cubicBezTo>
                <a:cubicBezTo>
                  <a:pt x="5866" y="15900"/>
                  <a:pt x="5950" y="16272"/>
                  <a:pt x="6054" y="16553"/>
                </a:cubicBezTo>
                <a:cubicBezTo>
                  <a:pt x="6204" y="16960"/>
                  <a:pt x="6290" y="17062"/>
                  <a:pt x="6479" y="17062"/>
                </a:cubicBezTo>
                <a:cubicBezTo>
                  <a:pt x="6609" y="17062"/>
                  <a:pt x="6741" y="17011"/>
                  <a:pt x="6774" y="16949"/>
                </a:cubicBezTo>
                <a:cubicBezTo>
                  <a:pt x="6806" y="16886"/>
                  <a:pt x="6919" y="16833"/>
                  <a:pt x="7026" y="16833"/>
                </a:cubicBezTo>
                <a:cubicBezTo>
                  <a:pt x="7154" y="16833"/>
                  <a:pt x="7202" y="16780"/>
                  <a:pt x="7169" y="16675"/>
                </a:cubicBezTo>
                <a:cubicBezTo>
                  <a:pt x="7141" y="16587"/>
                  <a:pt x="7177" y="16420"/>
                  <a:pt x="7250" y="16304"/>
                </a:cubicBezTo>
                <a:cubicBezTo>
                  <a:pt x="7376" y="16104"/>
                  <a:pt x="7395" y="16111"/>
                  <a:pt x="7620" y="16436"/>
                </a:cubicBezTo>
                <a:cubicBezTo>
                  <a:pt x="7991" y="16971"/>
                  <a:pt x="7888" y="17631"/>
                  <a:pt x="7434" y="17631"/>
                </a:cubicBezTo>
                <a:cubicBezTo>
                  <a:pt x="7264" y="17631"/>
                  <a:pt x="7201" y="17691"/>
                  <a:pt x="7201" y="17856"/>
                </a:cubicBezTo>
                <a:cubicBezTo>
                  <a:pt x="7201" y="18021"/>
                  <a:pt x="7024" y="18188"/>
                  <a:pt x="6544" y="18478"/>
                </a:cubicBezTo>
                <a:cubicBezTo>
                  <a:pt x="5485" y="19118"/>
                  <a:pt x="5502" y="19369"/>
                  <a:pt x="6583" y="19063"/>
                </a:cubicBezTo>
                <a:cubicBezTo>
                  <a:pt x="7183" y="18893"/>
                  <a:pt x="7366" y="18884"/>
                  <a:pt x="7800" y="19000"/>
                </a:cubicBezTo>
                <a:cubicBezTo>
                  <a:pt x="8160" y="19097"/>
                  <a:pt x="8363" y="19104"/>
                  <a:pt x="8487" y="19020"/>
                </a:cubicBezTo>
                <a:cubicBezTo>
                  <a:pt x="8609" y="18938"/>
                  <a:pt x="8720" y="18938"/>
                  <a:pt x="8845" y="19018"/>
                </a:cubicBezTo>
                <a:cubicBezTo>
                  <a:pt x="8972" y="19100"/>
                  <a:pt x="9137" y="19096"/>
                  <a:pt x="9383" y="19007"/>
                </a:cubicBezTo>
                <a:cubicBezTo>
                  <a:pt x="9683" y="18900"/>
                  <a:pt x="9805" y="18915"/>
                  <a:pt x="10174" y="19105"/>
                </a:cubicBezTo>
                <a:cubicBezTo>
                  <a:pt x="10552" y="19299"/>
                  <a:pt x="10610" y="19374"/>
                  <a:pt x="10610" y="19666"/>
                </a:cubicBezTo>
                <a:cubicBezTo>
                  <a:pt x="10610" y="19926"/>
                  <a:pt x="10659" y="20015"/>
                  <a:pt x="10823" y="20053"/>
                </a:cubicBezTo>
                <a:cubicBezTo>
                  <a:pt x="11295" y="20162"/>
                  <a:pt x="11481" y="20120"/>
                  <a:pt x="11680" y="19864"/>
                </a:cubicBezTo>
                <a:cubicBezTo>
                  <a:pt x="11795" y="19717"/>
                  <a:pt x="12039" y="19539"/>
                  <a:pt x="12221" y="19470"/>
                </a:cubicBezTo>
                <a:cubicBezTo>
                  <a:pt x="12404" y="19401"/>
                  <a:pt x="12880" y="19215"/>
                  <a:pt x="13281" y="19058"/>
                </a:cubicBezTo>
                <a:cubicBezTo>
                  <a:pt x="13937" y="18801"/>
                  <a:pt x="14065" y="18785"/>
                  <a:pt x="14560" y="18896"/>
                </a:cubicBezTo>
                <a:cubicBezTo>
                  <a:pt x="14863" y="18964"/>
                  <a:pt x="15376" y="18991"/>
                  <a:pt x="15700" y="18955"/>
                </a:cubicBezTo>
                <a:cubicBezTo>
                  <a:pt x="16459" y="18872"/>
                  <a:pt x="16958" y="19090"/>
                  <a:pt x="16958" y="19508"/>
                </a:cubicBezTo>
                <a:cubicBezTo>
                  <a:pt x="16958" y="19732"/>
                  <a:pt x="17006" y="19792"/>
                  <a:pt x="17190" y="19792"/>
                </a:cubicBezTo>
                <a:cubicBezTo>
                  <a:pt x="17317" y="19792"/>
                  <a:pt x="17447" y="19739"/>
                  <a:pt x="17480" y="19675"/>
                </a:cubicBezTo>
                <a:cubicBezTo>
                  <a:pt x="17512" y="19612"/>
                  <a:pt x="17587" y="19596"/>
                  <a:pt x="17645" y="19639"/>
                </a:cubicBezTo>
                <a:cubicBezTo>
                  <a:pt x="17703" y="19683"/>
                  <a:pt x="17960" y="19726"/>
                  <a:pt x="18215" y="19736"/>
                </a:cubicBezTo>
                <a:cubicBezTo>
                  <a:pt x="18616" y="19753"/>
                  <a:pt x="18690" y="19723"/>
                  <a:pt x="18760" y="19501"/>
                </a:cubicBezTo>
                <a:cubicBezTo>
                  <a:pt x="18810" y="19344"/>
                  <a:pt x="18953" y="19214"/>
                  <a:pt x="19130" y="19168"/>
                </a:cubicBezTo>
                <a:cubicBezTo>
                  <a:pt x="19532" y="19062"/>
                  <a:pt x="19513" y="18768"/>
                  <a:pt x="19105" y="18768"/>
                </a:cubicBezTo>
                <a:cubicBezTo>
                  <a:pt x="18741" y="18768"/>
                  <a:pt x="18603" y="18613"/>
                  <a:pt x="18233" y="17782"/>
                </a:cubicBezTo>
                <a:cubicBezTo>
                  <a:pt x="18089" y="17458"/>
                  <a:pt x="17895" y="17168"/>
                  <a:pt x="17803" y="17139"/>
                </a:cubicBezTo>
                <a:cubicBezTo>
                  <a:pt x="17667" y="17097"/>
                  <a:pt x="17645" y="17004"/>
                  <a:pt x="17686" y="16639"/>
                </a:cubicBezTo>
                <a:cubicBezTo>
                  <a:pt x="17732" y="16226"/>
                  <a:pt x="17707" y="16160"/>
                  <a:pt x="17379" y="15834"/>
                </a:cubicBezTo>
                <a:cubicBezTo>
                  <a:pt x="16927" y="15388"/>
                  <a:pt x="17010" y="15237"/>
                  <a:pt x="17857" y="14962"/>
                </a:cubicBezTo>
                <a:cubicBezTo>
                  <a:pt x="19313" y="14488"/>
                  <a:pt x="20037" y="13280"/>
                  <a:pt x="19550" y="12136"/>
                </a:cubicBezTo>
                <a:cubicBezTo>
                  <a:pt x="19464" y="11936"/>
                  <a:pt x="19262" y="11589"/>
                  <a:pt x="19100" y="11366"/>
                </a:cubicBezTo>
                <a:cubicBezTo>
                  <a:pt x="18938" y="11142"/>
                  <a:pt x="18635" y="10667"/>
                  <a:pt x="18427" y="10311"/>
                </a:cubicBezTo>
                <a:cubicBezTo>
                  <a:pt x="17751" y="9156"/>
                  <a:pt x="16695" y="8556"/>
                  <a:pt x="15656" y="8646"/>
                </a:cubicBezTo>
                <a:close/>
                <a:moveTo>
                  <a:pt x="71" y="10241"/>
                </a:moveTo>
                <a:cubicBezTo>
                  <a:pt x="32" y="10239"/>
                  <a:pt x="0" y="10665"/>
                  <a:pt x="0" y="11187"/>
                </a:cubicBezTo>
                <a:lnTo>
                  <a:pt x="0" y="12138"/>
                </a:lnTo>
                <a:lnTo>
                  <a:pt x="1018" y="12336"/>
                </a:lnTo>
                <a:cubicBezTo>
                  <a:pt x="1578" y="12445"/>
                  <a:pt x="2272" y="12627"/>
                  <a:pt x="2559" y="12741"/>
                </a:cubicBezTo>
                <a:cubicBezTo>
                  <a:pt x="2845" y="12854"/>
                  <a:pt x="3186" y="12970"/>
                  <a:pt x="3316" y="12998"/>
                </a:cubicBezTo>
                <a:cubicBezTo>
                  <a:pt x="3690" y="13079"/>
                  <a:pt x="4140" y="13087"/>
                  <a:pt x="4298" y="13014"/>
                </a:cubicBezTo>
                <a:cubicBezTo>
                  <a:pt x="4413" y="12961"/>
                  <a:pt x="4422" y="12884"/>
                  <a:pt x="4346" y="12643"/>
                </a:cubicBezTo>
                <a:cubicBezTo>
                  <a:pt x="4293" y="12477"/>
                  <a:pt x="4251" y="12315"/>
                  <a:pt x="4251" y="12284"/>
                </a:cubicBezTo>
                <a:cubicBezTo>
                  <a:pt x="4252" y="12226"/>
                  <a:pt x="201" y="10246"/>
                  <a:pt x="71" y="10241"/>
                </a:cubicBezTo>
                <a:close/>
                <a:moveTo>
                  <a:pt x="10775" y="20721"/>
                </a:moveTo>
                <a:cubicBezTo>
                  <a:pt x="10383" y="20720"/>
                  <a:pt x="10020" y="20765"/>
                  <a:pt x="9643" y="20859"/>
                </a:cubicBezTo>
                <a:cubicBezTo>
                  <a:pt x="9242" y="20960"/>
                  <a:pt x="8890" y="21043"/>
                  <a:pt x="8862" y="21043"/>
                </a:cubicBezTo>
                <a:cubicBezTo>
                  <a:pt x="8833" y="21043"/>
                  <a:pt x="8810" y="21151"/>
                  <a:pt x="8810" y="21282"/>
                </a:cubicBezTo>
                <a:cubicBezTo>
                  <a:pt x="8810" y="21518"/>
                  <a:pt x="8832" y="21521"/>
                  <a:pt x="10208" y="21448"/>
                </a:cubicBezTo>
                <a:cubicBezTo>
                  <a:pt x="11930" y="21357"/>
                  <a:pt x="12316" y="21294"/>
                  <a:pt x="12316" y="21102"/>
                </a:cubicBezTo>
                <a:cubicBezTo>
                  <a:pt x="12316" y="20883"/>
                  <a:pt x="12074" y="20805"/>
                  <a:pt x="11178" y="20737"/>
                </a:cubicBezTo>
                <a:cubicBezTo>
                  <a:pt x="11040" y="20727"/>
                  <a:pt x="10906" y="20721"/>
                  <a:pt x="10775" y="20721"/>
                </a:cubicBezTo>
                <a:close/>
                <a:moveTo>
                  <a:pt x="16197" y="20987"/>
                </a:moveTo>
                <a:cubicBezTo>
                  <a:pt x="14300" y="20990"/>
                  <a:pt x="13251" y="21191"/>
                  <a:pt x="13624" y="21480"/>
                </a:cubicBezTo>
                <a:cubicBezTo>
                  <a:pt x="13778" y="21600"/>
                  <a:pt x="17226" y="21568"/>
                  <a:pt x="17460" y="21444"/>
                </a:cubicBezTo>
                <a:cubicBezTo>
                  <a:pt x="17554" y="21395"/>
                  <a:pt x="17616" y="21272"/>
                  <a:pt x="17600" y="21171"/>
                </a:cubicBezTo>
                <a:cubicBezTo>
                  <a:pt x="17574" y="21010"/>
                  <a:pt x="17389" y="20986"/>
                  <a:pt x="16197" y="2098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4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看到朋友圈里有人穿着好看的衣服在微信上发的自拍照，或者看到网红在微博上做的产品推广，他们就会想要买买买。"/>
          <p:cNvSpPr txBox="1"/>
          <p:nvPr/>
        </p:nvSpPr>
        <p:spPr>
          <a:xfrm>
            <a:off x="196935" y="2788345"/>
            <a:ext cx="11887200" cy="2103461"/>
          </a:xfrm>
          <a:prstGeom prst="rect">
            <a:avLst/>
          </a:prstGeom>
          <a:ln w="127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defRPr sz="6400"/>
            </a:lvl1pPr>
          </a:lstStyle>
          <a:p>
            <a:r>
              <a:rPr sz="4400" dirty="0">
                <a:latin typeface="SimSun" charset="-122"/>
                <a:ea typeface="SimSun" charset="-122"/>
                <a:cs typeface="SimSun" charset="-122"/>
              </a:rPr>
              <a:t>看到朋友圈里有人穿着好看的衣服在微信上发的自拍照，或者看到网红在微博上做的产品推广，他们就会想要买买买</a:t>
            </a:r>
            <a:r>
              <a:rPr sz="4400" dirty="0">
                <a:latin typeface="Hei" charset="-122"/>
                <a:ea typeface="Hei" charset="-122"/>
                <a:cs typeface="Hei" charset="-122"/>
              </a:rPr>
              <a:t>。</a:t>
            </a:r>
          </a:p>
        </p:txBody>
      </p:sp>
      <p:sp>
        <p:nvSpPr>
          <p:cNvPr id="135" name="Rounded Rectangle"/>
          <p:cNvSpPr/>
          <p:nvPr/>
        </p:nvSpPr>
        <p:spPr>
          <a:xfrm>
            <a:off x="1371600" y="2819400"/>
            <a:ext cx="10560135" cy="714937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6" name="Rounded Rectangle"/>
          <p:cNvSpPr/>
          <p:nvPr/>
        </p:nvSpPr>
        <p:spPr>
          <a:xfrm>
            <a:off x="196935" y="3510539"/>
            <a:ext cx="1752600" cy="722124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137" name="Rounded Rectangle"/>
          <p:cNvSpPr/>
          <p:nvPr/>
        </p:nvSpPr>
        <p:spPr>
          <a:xfrm>
            <a:off x="4616535" y="3478507"/>
            <a:ext cx="7010400" cy="786188"/>
          </a:xfrm>
          <a:prstGeom prst="roundRect">
            <a:avLst>
              <a:gd name="adj" fmla="val 17037"/>
            </a:avLst>
          </a:prstGeom>
          <a:solidFill>
            <a:srgbClr val="FFFB00">
              <a:alpha val="58292"/>
            </a:srgb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B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547"/>
          </a:p>
        </p:txBody>
      </p:sp>
      <p:sp>
        <p:nvSpPr>
          <p:cNvPr id="3" name="Oval 2"/>
          <p:cNvSpPr/>
          <p:nvPr/>
        </p:nvSpPr>
        <p:spPr>
          <a:xfrm>
            <a:off x="1167084" y="2810869"/>
            <a:ext cx="1927267" cy="77850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43964" y="3516279"/>
            <a:ext cx="1444171" cy="77850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1478852132658.jpg" descr="1478852132658.jpg"/>
          <p:cNvPicPr>
            <a:picLocks noChangeAspect="1"/>
          </p:cNvPicPr>
          <p:nvPr/>
        </p:nvPicPr>
        <p:blipFill>
          <a:blip r:embed="rId3">
            <a:extLst/>
          </a:blip>
          <a:srcRect b="3312"/>
          <a:stretch>
            <a:fillRect/>
          </a:stretch>
        </p:blipFill>
        <p:spPr>
          <a:xfrm>
            <a:off x="8759677" y="4269457"/>
            <a:ext cx="3019658" cy="25169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55" extrusionOk="0">
                <a:moveTo>
                  <a:pt x="20775" y="0"/>
                </a:moveTo>
                <a:lnTo>
                  <a:pt x="20020" y="1393"/>
                </a:lnTo>
                <a:cubicBezTo>
                  <a:pt x="17963" y="5194"/>
                  <a:pt x="17260" y="6869"/>
                  <a:pt x="17450" y="7521"/>
                </a:cubicBezTo>
                <a:cubicBezTo>
                  <a:pt x="17538" y="7827"/>
                  <a:pt x="17552" y="7834"/>
                  <a:pt x="17767" y="7665"/>
                </a:cubicBezTo>
                <a:cubicBezTo>
                  <a:pt x="17890" y="7568"/>
                  <a:pt x="18078" y="7310"/>
                  <a:pt x="18185" y="7093"/>
                </a:cubicBezTo>
                <a:cubicBezTo>
                  <a:pt x="18377" y="6701"/>
                  <a:pt x="18568" y="6666"/>
                  <a:pt x="18568" y="7023"/>
                </a:cubicBezTo>
                <a:cubicBezTo>
                  <a:pt x="18568" y="7124"/>
                  <a:pt x="18663" y="7329"/>
                  <a:pt x="18778" y="7476"/>
                </a:cubicBezTo>
                <a:cubicBezTo>
                  <a:pt x="18952" y="7698"/>
                  <a:pt x="18968" y="7778"/>
                  <a:pt x="18872" y="7939"/>
                </a:cubicBezTo>
                <a:cubicBezTo>
                  <a:pt x="18621" y="8357"/>
                  <a:pt x="18547" y="8641"/>
                  <a:pt x="18609" y="8934"/>
                </a:cubicBezTo>
                <a:cubicBezTo>
                  <a:pt x="18666" y="9208"/>
                  <a:pt x="18704" y="9233"/>
                  <a:pt x="18975" y="9170"/>
                </a:cubicBezTo>
                <a:cubicBezTo>
                  <a:pt x="19197" y="9119"/>
                  <a:pt x="19457" y="8862"/>
                  <a:pt x="19939" y="8218"/>
                </a:cubicBezTo>
                <a:cubicBezTo>
                  <a:pt x="20302" y="7733"/>
                  <a:pt x="20824" y="7060"/>
                  <a:pt x="21099" y="6722"/>
                </a:cubicBezTo>
                <a:lnTo>
                  <a:pt x="21600" y="6107"/>
                </a:lnTo>
                <a:lnTo>
                  <a:pt x="21600" y="3054"/>
                </a:lnTo>
                <a:lnTo>
                  <a:pt x="21600" y="0"/>
                </a:lnTo>
                <a:lnTo>
                  <a:pt x="21187" y="0"/>
                </a:lnTo>
                <a:lnTo>
                  <a:pt x="20775" y="0"/>
                </a:lnTo>
                <a:close/>
                <a:moveTo>
                  <a:pt x="13664" y="356"/>
                </a:moveTo>
                <a:cubicBezTo>
                  <a:pt x="13246" y="393"/>
                  <a:pt x="12743" y="624"/>
                  <a:pt x="12511" y="959"/>
                </a:cubicBezTo>
                <a:cubicBezTo>
                  <a:pt x="12352" y="1190"/>
                  <a:pt x="12399" y="1185"/>
                  <a:pt x="12979" y="911"/>
                </a:cubicBezTo>
                <a:cubicBezTo>
                  <a:pt x="13951" y="451"/>
                  <a:pt x="14214" y="689"/>
                  <a:pt x="14022" y="1861"/>
                </a:cubicBezTo>
                <a:cubicBezTo>
                  <a:pt x="13896" y="2629"/>
                  <a:pt x="13678" y="3225"/>
                  <a:pt x="13555" y="3133"/>
                </a:cubicBezTo>
                <a:cubicBezTo>
                  <a:pt x="13511" y="3101"/>
                  <a:pt x="13447" y="2857"/>
                  <a:pt x="13413" y="2590"/>
                </a:cubicBezTo>
                <a:cubicBezTo>
                  <a:pt x="13336" y="1974"/>
                  <a:pt x="13172" y="1624"/>
                  <a:pt x="13170" y="2070"/>
                </a:cubicBezTo>
                <a:cubicBezTo>
                  <a:pt x="13168" y="2459"/>
                  <a:pt x="13056" y="2540"/>
                  <a:pt x="12749" y="2372"/>
                </a:cubicBezTo>
                <a:cubicBezTo>
                  <a:pt x="12615" y="2299"/>
                  <a:pt x="12476" y="2272"/>
                  <a:pt x="12442" y="2313"/>
                </a:cubicBezTo>
                <a:cubicBezTo>
                  <a:pt x="12345" y="2429"/>
                  <a:pt x="12703" y="2844"/>
                  <a:pt x="12901" y="2844"/>
                </a:cubicBezTo>
                <a:cubicBezTo>
                  <a:pt x="13004" y="2844"/>
                  <a:pt x="13116" y="2966"/>
                  <a:pt x="13170" y="3135"/>
                </a:cubicBezTo>
                <a:cubicBezTo>
                  <a:pt x="13351" y="3706"/>
                  <a:pt x="13362" y="3689"/>
                  <a:pt x="12271" y="4494"/>
                </a:cubicBezTo>
                <a:cubicBezTo>
                  <a:pt x="11868" y="4791"/>
                  <a:pt x="12108" y="4827"/>
                  <a:pt x="12735" y="4562"/>
                </a:cubicBezTo>
                <a:lnTo>
                  <a:pt x="13272" y="4336"/>
                </a:lnTo>
                <a:lnTo>
                  <a:pt x="13362" y="4620"/>
                </a:lnTo>
                <a:cubicBezTo>
                  <a:pt x="13412" y="4777"/>
                  <a:pt x="13452" y="4992"/>
                  <a:pt x="13452" y="5097"/>
                </a:cubicBezTo>
                <a:cubicBezTo>
                  <a:pt x="13453" y="5202"/>
                  <a:pt x="13497" y="5482"/>
                  <a:pt x="13552" y="5716"/>
                </a:cubicBezTo>
                <a:cubicBezTo>
                  <a:pt x="13611" y="5974"/>
                  <a:pt x="13708" y="6143"/>
                  <a:pt x="13797" y="6143"/>
                </a:cubicBezTo>
                <a:cubicBezTo>
                  <a:pt x="13920" y="6143"/>
                  <a:pt x="13932" y="6048"/>
                  <a:pt x="13867" y="5545"/>
                </a:cubicBezTo>
                <a:cubicBezTo>
                  <a:pt x="13825" y="5217"/>
                  <a:pt x="13790" y="4742"/>
                  <a:pt x="13788" y="4492"/>
                </a:cubicBezTo>
                <a:lnTo>
                  <a:pt x="13785" y="4039"/>
                </a:lnTo>
                <a:lnTo>
                  <a:pt x="14565" y="3713"/>
                </a:lnTo>
                <a:cubicBezTo>
                  <a:pt x="15038" y="3516"/>
                  <a:pt x="15347" y="3324"/>
                  <a:pt x="15347" y="3229"/>
                </a:cubicBezTo>
                <a:cubicBezTo>
                  <a:pt x="15347" y="3040"/>
                  <a:pt x="15143" y="3030"/>
                  <a:pt x="14649" y="3195"/>
                </a:cubicBezTo>
                <a:cubicBezTo>
                  <a:pt x="14140" y="3364"/>
                  <a:pt x="14054" y="3227"/>
                  <a:pt x="14246" y="2548"/>
                </a:cubicBezTo>
                <a:cubicBezTo>
                  <a:pt x="14447" y="1840"/>
                  <a:pt x="14450" y="759"/>
                  <a:pt x="14251" y="520"/>
                </a:cubicBezTo>
                <a:cubicBezTo>
                  <a:pt x="14136" y="383"/>
                  <a:pt x="13916" y="335"/>
                  <a:pt x="13664" y="356"/>
                </a:cubicBezTo>
                <a:close/>
                <a:moveTo>
                  <a:pt x="8429" y="885"/>
                </a:moveTo>
                <a:cubicBezTo>
                  <a:pt x="8110" y="896"/>
                  <a:pt x="7288" y="1399"/>
                  <a:pt x="7037" y="1737"/>
                </a:cubicBezTo>
                <a:cubicBezTo>
                  <a:pt x="6890" y="1934"/>
                  <a:pt x="6928" y="1927"/>
                  <a:pt x="7342" y="1677"/>
                </a:cubicBezTo>
                <a:cubicBezTo>
                  <a:pt x="8002" y="1278"/>
                  <a:pt x="8482" y="1131"/>
                  <a:pt x="8612" y="1287"/>
                </a:cubicBezTo>
                <a:cubicBezTo>
                  <a:pt x="8763" y="1468"/>
                  <a:pt x="8739" y="2110"/>
                  <a:pt x="8574" y="2273"/>
                </a:cubicBezTo>
                <a:cubicBezTo>
                  <a:pt x="8459" y="2388"/>
                  <a:pt x="8421" y="2376"/>
                  <a:pt x="8364" y="2203"/>
                </a:cubicBezTo>
                <a:cubicBezTo>
                  <a:pt x="8306" y="2026"/>
                  <a:pt x="8285" y="2048"/>
                  <a:pt x="8241" y="2333"/>
                </a:cubicBezTo>
                <a:cubicBezTo>
                  <a:pt x="8196" y="2620"/>
                  <a:pt x="8147" y="2669"/>
                  <a:pt x="7931" y="2651"/>
                </a:cubicBezTo>
                <a:cubicBezTo>
                  <a:pt x="7615" y="2625"/>
                  <a:pt x="7575" y="2925"/>
                  <a:pt x="7887" y="2979"/>
                </a:cubicBezTo>
                <a:cubicBezTo>
                  <a:pt x="8193" y="3031"/>
                  <a:pt x="8149" y="3227"/>
                  <a:pt x="7815" y="3308"/>
                </a:cubicBezTo>
                <a:lnTo>
                  <a:pt x="7531" y="3378"/>
                </a:lnTo>
                <a:lnTo>
                  <a:pt x="7910" y="3578"/>
                </a:lnTo>
                <a:lnTo>
                  <a:pt x="8289" y="3780"/>
                </a:lnTo>
                <a:lnTo>
                  <a:pt x="7910" y="4181"/>
                </a:lnTo>
                <a:lnTo>
                  <a:pt x="7531" y="4580"/>
                </a:lnTo>
                <a:lnTo>
                  <a:pt x="7887" y="4516"/>
                </a:lnTo>
                <a:cubicBezTo>
                  <a:pt x="8210" y="4457"/>
                  <a:pt x="8256" y="4481"/>
                  <a:pt x="8387" y="4784"/>
                </a:cubicBezTo>
                <a:cubicBezTo>
                  <a:pt x="8597" y="5272"/>
                  <a:pt x="8716" y="5194"/>
                  <a:pt x="8716" y="4564"/>
                </a:cubicBezTo>
                <a:cubicBezTo>
                  <a:pt x="8716" y="4059"/>
                  <a:pt x="8746" y="3987"/>
                  <a:pt x="9046" y="3740"/>
                </a:cubicBezTo>
                <a:cubicBezTo>
                  <a:pt x="9228" y="3591"/>
                  <a:pt x="9400" y="3397"/>
                  <a:pt x="9428" y="3308"/>
                </a:cubicBezTo>
                <a:cubicBezTo>
                  <a:pt x="9524" y="3011"/>
                  <a:pt x="9320" y="2947"/>
                  <a:pt x="9060" y="3193"/>
                </a:cubicBezTo>
                <a:cubicBezTo>
                  <a:pt x="8851" y="3390"/>
                  <a:pt x="8778" y="3408"/>
                  <a:pt x="8662" y="3292"/>
                </a:cubicBezTo>
                <a:cubicBezTo>
                  <a:pt x="8536" y="3167"/>
                  <a:pt x="8541" y="3123"/>
                  <a:pt x="8701" y="2912"/>
                </a:cubicBezTo>
                <a:cubicBezTo>
                  <a:pt x="9101" y="2384"/>
                  <a:pt x="9181" y="1347"/>
                  <a:pt x="8848" y="1015"/>
                </a:cubicBezTo>
                <a:cubicBezTo>
                  <a:pt x="8771" y="939"/>
                  <a:pt x="8583" y="880"/>
                  <a:pt x="8429" y="885"/>
                </a:cubicBezTo>
                <a:close/>
                <a:moveTo>
                  <a:pt x="10590" y="911"/>
                </a:moveTo>
                <a:cubicBezTo>
                  <a:pt x="10373" y="911"/>
                  <a:pt x="10752" y="4261"/>
                  <a:pt x="11013" y="4640"/>
                </a:cubicBezTo>
                <a:cubicBezTo>
                  <a:pt x="11234" y="4961"/>
                  <a:pt x="11289" y="4568"/>
                  <a:pt x="11140" y="3738"/>
                </a:cubicBezTo>
                <a:cubicBezTo>
                  <a:pt x="11058" y="3278"/>
                  <a:pt x="10947" y="2542"/>
                  <a:pt x="10892" y="2104"/>
                </a:cubicBezTo>
                <a:cubicBezTo>
                  <a:pt x="10769" y="1107"/>
                  <a:pt x="10718" y="911"/>
                  <a:pt x="10590" y="911"/>
                </a:cubicBezTo>
                <a:close/>
                <a:moveTo>
                  <a:pt x="16112" y="1262"/>
                </a:moveTo>
                <a:cubicBezTo>
                  <a:pt x="16077" y="1264"/>
                  <a:pt x="16038" y="1303"/>
                  <a:pt x="15994" y="1379"/>
                </a:cubicBezTo>
                <a:cubicBezTo>
                  <a:pt x="15874" y="1589"/>
                  <a:pt x="15959" y="3276"/>
                  <a:pt x="16110" y="3668"/>
                </a:cubicBezTo>
                <a:cubicBezTo>
                  <a:pt x="16178" y="3843"/>
                  <a:pt x="16307" y="3981"/>
                  <a:pt x="16405" y="3981"/>
                </a:cubicBezTo>
                <a:cubicBezTo>
                  <a:pt x="16618" y="3981"/>
                  <a:pt x="16621" y="3901"/>
                  <a:pt x="16429" y="3349"/>
                </a:cubicBezTo>
                <a:cubicBezTo>
                  <a:pt x="16341" y="3098"/>
                  <a:pt x="16279" y="2593"/>
                  <a:pt x="16279" y="2142"/>
                </a:cubicBezTo>
                <a:cubicBezTo>
                  <a:pt x="16279" y="1566"/>
                  <a:pt x="16216" y="1254"/>
                  <a:pt x="16112" y="1262"/>
                </a:cubicBezTo>
                <a:close/>
                <a:moveTo>
                  <a:pt x="5317" y="1755"/>
                </a:moveTo>
                <a:cubicBezTo>
                  <a:pt x="5233" y="1741"/>
                  <a:pt x="5208" y="2074"/>
                  <a:pt x="5299" y="2638"/>
                </a:cubicBezTo>
                <a:cubicBezTo>
                  <a:pt x="5433" y="3471"/>
                  <a:pt x="5842" y="4991"/>
                  <a:pt x="5987" y="5201"/>
                </a:cubicBezTo>
                <a:cubicBezTo>
                  <a:pt x="6157" y="5446"/>
                  <a:pt x="6276" y="5362"/>
                  <a:pt x="6223" y="5034"/>
                </a:cubicBezTo>
                <a:cubicBezTo>
                  <a:pt x="6165" y="4672"/>
                  <a:pt x="5729" y="2902"/>
                  <a:pt x="5520" y="2180"/>
                </a:cubicBezTo>
                <a:cubicBezTo>
                  <a:pt x="5438" y="1897"/>
                  <a:pt x="5367" y="1763"/>
                  <a:pt x="5317" y="1755"/>
                </a:cubicBezTo>
                <a:close/>
                <a:moveTo>
                  <a:pt x="3495" y="1937"/>
                </a:moveTo>
                <a:cubicBezTo>
                  <a:pt x="3202" y="1927"/>
                  <a:pt x="2797" y="2041"/>
                  <a:pt x="2404" y="2264"/>
                </a:cubicBezTo>
                <a:cubicBezTo>
                  <a:pt x="1404" y="2832"/>
                  <a:pt x="1501" y="3048"/>
                  <a:pt x="2533" y="2552"/>
                </a:cubicBezTo>
                <a:cubicBezTo>
                  <a:pt x="2866" y="2392"/>
                  <a:pt x="3253" y="2277"/>
                  <a:pt x="3393" y="2297"/>
                </a:cubicBezTo>
                <a:cubicBezTo>
                  <a:pt x="3626" y="2329"/>
                  <a:pt x="3647" y="2373"/>
                  <a:pt x="3639" y="2820"/>
                </a:cubicBezTo>
                <a:cubicBezTo>
                  <a:pt x="3629" y="3435"/>
                  <a:pt x="3458" y="3682"/>
                  <a:pt x="3316" y="3290"/>
                </a:cubicBezTo>
                <a:cubicBezTo>
                  <a:pt x="3239" y="3076"/>
                  <a:pt x="3227" y="3209"/>
                  <a:pt x="3259" y="3886"/>
                </a:cubicBezTo>
                <a:lnTo>
                  <a:pt x="3300" y="4757"/>
                </a:lnTo>
                <a:lnTo>
                  <a:pt x="2763" y="5210"/>
                </a:lnTo>
                <a:cubicBezTo>
                  <a:pt x="2468" y="5460"/>
                  <a:pt x="2124" y="5797"/>
                  <a:pt x="1998" y="5959"/>
                </a:cubicBezTo>
                <a:lnTo>
                  <a:pt x="1768" y="6254"/>
                </a:lnTo>
                <a:lnTo>
                  <a:pt x="1448" y="5961"/>
                </a:lnTo>
                <a:cubicBezTo>
                  <a:pt x="1271" y="5799"/>
                  <a:pt x="1071" y="5693"/>
                  <a:pt x="1003" y="5725"/>
                </a:cubicBezTo>
                <a:cubicBezTo>
                  <a:pt x="934" y="5757"/>
                  <a:pt x="743" y="5685"/>
                  <a:pt x="579" y="5565"/>
                </a:cubicBezTo>
                <a:cubicBezTo>
                  <a:pt x="34" y="5167"/>
                  <a:pt x="0" y="5220"/>
                  <a:pt x="0" y="6477"/>
                </a:cubicBezTo>
                <a:lnTo>
                  <a:pt x="0" y="7609"/>
                </a:lnTo>
                <a:lnTo>
                  <a:pt x="449" y="7984"/>
                </a:lnTo>
                <a:cubicBezTo>
                  <a:pt x="982" y="8426"/>
                  <a:pt x="2360" y="9440"/>
                  <a:pt x="2428" y="9440"/>
                </a:cubicBezTo>
                <a:cubicBezTo>
                  <a:pt x="2454" y="9440"/>
                  <a:pt x="2613" y="9567"/>
                  <a:pt x="2781" y="9721"/>
                </a:cubicBezTo>
                <a:cubicBezTo>
                  <a:pt x="2949" y="9875"/>
                  <a:pt x="3235" y="10077"/>
                  <a:pt x="3415" y="10171"/>
                </a:cubicBezTo>
                <a:cubicBezTo>
                  <a:pt x="3595" y="10264"/>
                  <a:pt x="3849" y="10344"/>
                  <a:pt x="3979" y="10347"/>
                </a:cubicBezTo>
                <a:cubicBezTo>
                  <a:pt x="4175" y="10351"/>
                  <a:pt x="4216" y="10296"/>
                  <a:pt x="4218" y="10037"/>
                </a:cubicBezTo>
                <a:cubicBezTo>
                  <a:pt x="4220" y="9859"/>
                  <a:pt x="4145" y="9658"/>
                  <a:pt x="4042" y="9568"/>
                </a:cubicBezTo>
                <a:cubicBezTo>
                  <a:pt x="3828" y="9380"/>
                  <a:pt x="3397" y="8257"/>
                  <a:pt x="3459" y="8050"/>
                </a:cubicBezTo>
                <a:cubicBezTo>
                  <a:pt x="3483" y="7969"/>
                  <a:pt x="3147" y="7558"/>
                  <a:pt x="2695" y="7116"/>
                </a:cubicBezTo>
                <a:cubicBezTo>
                  <a:pt x="2042" y="6476"/>
                  <a:pt x="1913" y="6300"/>
                  <a:pt x="2011" y="6182"/>
                </a:cubicBezTo>
                <a:cubicBezTo>
                  <a:pt x="2253" y="5893"/>
                  <a:pt x="3255" y="5228"/>
                  <a:pt x="3321" y="5315"/>
                </a:cubicBezTo>
                <a:cubicBezTo>
                  <a:pt x="3358" y="5364"/>
                  <a:pt x="3458" y="5793"/>
                  <a:pt x="3545" y="6269"/>
                </a:cubicBezTo>
                <a:cubicBezTo>
                  <a:pt x="3631" y="6745"/>
                  <a:pt x="3763" y="7230"/>
                  <a:pt x="3838" y="7349"/>
                </a:cubicBezTo>
                <a:cubicBezTo>
                  <a:pt x="3965" y="7550"/>
                  <a:pt x="3973" y="7543"/>
                  <a:pt x="3973" y="7223"/>
                </a:cubicBezTo>
                <a:cubicBezTo>
                  <a:pt x="3973" y="7035"/>
                  <a:pt x="3895" y="6461"/>
                  <a:pt x="3799" y="5948"/>
                </a:cubicBezTo>
                <a:cubicBezTo>
                  <a:pt x="3595" y="4867"/>
                  <a:pt x="3542" y="4986"/>
                  <a:pt x="4571" y="4213"/>
                </a:cubicBezTo>
                <a:cubicBezTo>
                  <a:pt x="4923" y="3949"/>
                  <a:pt x="5210" y="3687"/>
                  <a:pt x="5210" y="3630"/>
                </a:cubicBezTo>
                <a:cubicBezTo>
                  <a:pt x="5210" y="3415"/>
                  <a:pt x="4858" y="3543"/>
                  <a:pt x="4263" y="3974"/>
                </a:cubicBezTo>
                <a:cubicBezTo>
                  <a:pt x="3857" y="4268"/>
                  <a:pt x="3615" y="4382"/>
                  <a:pt x="3552" y="4309"/>
                </a:cubicBezTo>
                <a:cubicBezTo>
                  <a:pt x="3489" y="4234"/>
                  <a:pt x="3527" y="4131"/>
                  <a:pt x="3662" y="4003"/>
                </a:cubicBezTo>
                <a:cubicBezTo>
                  <a:pt x="3983" y="3698"/>
                  <a:pt x="4123" y="2450"/>
                  <a:pt x="3875" y="2091"/>
                </a:cubicBezTo>
                <a:cubicBezTo>
                  <a:pt x="3807" y="1993"/>
                  <a:pt x="3671" y="1943"/>
                  <a:pt x="3495" y="1937"/>
                </a:cubicBezTo>
                <a:close/>
                <a:moveTo>
                  <a:pt x="12741" y="3186"/>
                </a:moveTo>
                <a:cubicBezTo>
                  <a:pt x="12663" y="3186"/>
                  <a:pt x="12600" y="3236"/>
                  <a:pt x="12600" y="3299"/>
                </a:cubicBezTo>
                <a:cubicBezTo>
                  <a:pt x="12600" y="3362"/>
                  <a:pt x="12663" y="3412"/>
                  <a:pt x="12741" y="3412"/>
                </a:cubicBezTo>
                <a:cubicBezTo>
                  <a:pt x="12820" y="3412"/>
                  <a:pt x="12884" y="3362"/>
                  <a:pt x="12884" y="3299"/>
                </a:cubicBezTo>
                <a:cubicBezTo>
                  <a:pt x="12884" y="3236"/>
                  <a:pt x="12820" y="3186"/>
                  <a:pt x="12741" y="3186"/>
                </a:cubicBezTo>
                <a:close/>
                <a:moveTo>
                  <a:pt x="2528" y="3641"/>
                </a:moveTo>
                <a:cubicBezTo>
                  <a:pt x="2360" y="3642"/>
                  <a:pt x="2348" y="3665"/>
                  <a:pt x="2464" y="3754"/>
                </a:cubicBezTo>
                <a:cubicBezTo>
                  <a:pt x="2650" y="3899"/>
                  <a:pt x="2869" y="3899"/>
                  <a:pt x="2795" y="3754"/>
                </a:cubicBezTo>
                <a:cubicBezTo>
                  <a:pt x="2762" y="3692"/>
                  <a:pt x="2643" y="3640"/>
                  <a:pt x="2528" y="3641"/>
                </a:cubicBezTo>
                <a:close/>
                <a:moveTo>
                  <a:pt x="9048" y="4190"/>
                </a:moveTo>
                <a:lnTo>
                  <a:pt x="9356" y="4541"/>
                </a:lnTo>
                <a:cubicBezTo>
                  <a:pt x="9663" y="4888"/>
                  <a:pt x="9979" y="4992"/>
                  <a:pt x="10087" y="4782"/>
                </a:cubicBezTo>
                <a:cubicBezTo>
                  <a:pt x="10164" y="4631"/>
                  <a:pt x="9767" y="4340"/>
                  <a:pt x="9374" y="4258"/>
                </a:cubicBezTo>
                <a:lnTo>
                  <a:pt x="9048" y="4190"/>
                </a:lnTo>
                <a:close/>
                <a:moveTo>
                  <a:pt x="2644" y="4336"/>
                </a:moveTo>
                <a:cubicBezTo>
                  <a:pt x="2611" y="4334"/>
                  <a:pt x="2575" y="4343"/>
                  <a:pt x="2540" y="4359"/>
                </a:cubicBezTo>
                <a:cubicBezTo>
                  <a:pt x="2465" y="4395"/>
                  <a:pt x="2487" y="4422"/>
                  <a:pt x="2598" y="4427"/>
                </a:cubicBezTo>
                <a:cubicBezTo>
                  <a:pt x="2697" y="4432"/>
                  <a:pt x="2754" y="4406"/>
                  <a:pt x="2722" y="4368"/>
                </a:cubicBezTo>
                <a:cubicBezTo>
                  <a:pt x="2707" y="4349"/>
                  <a:pt x="2677" y="4337"/>
                  <a:pt x="2644" y="4336"/>
                </a:cubicBezTo>
                <a:close/>
                <a:moveTo>
                  <a:pt x="16769" y="4721"/>
                </a:moveTo>
                <a:cubicBezTo>
                  <a:pt x="16692" y="4721"/>
                  <a:pt x="16615" y="4809"/>
                  <a:pt x="16597" y="4919"/>
                </a:cubicBezTo>
                <a:cubicBezTo>
                  <a:pt x="16575" y="5058"/>
                  <a:pt x="16626" y="5119"/>
                  <a:pt x="16769" y="5119"/>
                </a:cubicBezTo>
                <a:cubicBezTo>
                  <a:pt x="16911" y="5119"/>
                  <a:pt x="16962" y="5058"/>
                  <a:pt x="16940" y="4919"/>
                </a:cubicBezTo>
                <a:cubicBezTo>
                  <a:pt x="16922" y="4809"/>
                  <a:pt x="16845" y="4721"/>
                  <a:pt x="16769" y="4721"/>
                </a:cubicBezTo>
                <a:close/>
                <a:moveTo>
                  <a:pt x="14135" y="4782"/>
                </a:moveTo>
                <a:cubicBezTo>
                  <a:pt x="14100" y="4781"/>
                  <a:pt x="14073" y="4791"/>
                  <a:pt x="14055" y="4813"/>
                </a:cubicBezTo>
                <a:cubicBezTo>
                  <a:pt x="14030" y="4843"/>
                  <a:pt x="14144" y="5051"/>
                  <a:pt x="14309" y="5277"/>
                </a:cubicBezTo>
                <a:cubicBezTo>
                  <a:pt x="14612" y="5691"/>
                  <a:pt x="14968" y="5825"/>
                  <a:pt x="14968" y="5525"/>
                </a:cubicBezTo>
                <a:cubicBezTo>
                  <a:pt x="14968" y="5281"/>
                  <a:pt x="14377" y="4788"/>
                  <a:pt x="14135" y="4782"/>
                </a:cubicBezTo>
                <a:close/>
                <a:moveTo>
                  <a:pt x="11379" y="5286"/>
                </a:moveTo>
                <a:cubicBezTo>
                  <a:pt x="11282" y="5304"/>
                  <a:pt x="11178" y="5447"/>
                  <a:pt x="11178" y="5642"/>
                </a:cubicBezTo>
                <a:cubicBezTo>
                  <a:pt x="11178" y="5811"/>
                  <a:pt x="11234" y="5914"/>
                  <a:pt x="11324" y="5914"/>
                </a:cubicBezTo>
                <a:cubicBezTo>
                  <a:pt x="11495" y="5914"/>
                  <a:pt x="11600" y="5644"/>
                  <a:pt x="11524" y="5405"/>
                </a:cubicBezTo>
                <a:cubicBezTo>
                  <a:pt x="11493" y="5309"/>
                  <a:pt x="11438" y="5275"/>
                  <a:pt x="11379" y="5286"/>
                </a:cubicBezTo>
                <a:close/>
                <a:moveTo>
                  <a:pt x="4132" y="5687"/>
                </a:moveTo>
                <a:cubicBezTo>
                  <a:pt x="4002" y="5687"/>
                  <a:pt x="4088" y="5941"/>
                  <a:pt x="4307" y="6204"/>
                </a:cubicBezTo>
                <a:cubicBezTo>
                  <a:pt x="4556" y="6503"/>
                  <a:pt x="4926" y="6580"/>
                  <a:pt x="4926" y="6333"/>
                </a:cubicBezTo>
                <a:cubicBezTo>
                  <a:pt x="4926" y="6203"/>
                  <a:pt x="4292" y="5687"/>
                  <a:pt x="4132" y="5687"/>
                </a:cubicBezTo>
                <a:close/>
                <a:moveTo>
                  <a:pt x="6637" y="6256"/>
                </a:moveTo>
                <a:cubicBezTo>
                  <a:pt x="6429" y="6256"/>
                  <a:pt x="6307" y="6428"/>
                  <a:pt x="6395" y="6598"/>
                </a:cubicBezTo>
                <a:cubicBezTo>
                  <a:pt x="6504" y="6810"/>
                  <a:pt x="6822" y="6724"/>
                  <a:pt x="6822" y="6483"/>
                </a:cubicBezTo>
                <a:cubicBezTo>
                  <a:pt x="6822" y="6333"/>
                  <a:pt x="6758" y="6256"/>
                  <a:pt x="6637" y="6256"/>
                </a:cubicBezTo>
                <a:close/>
                <a:moveTo>
                  <a:pt x="15656" y="8646"/>
                </a:moveTo>
                <a:cubicBezTo>
                  <a:pt x="15310" y="8676"/>
                  <a:pt x="14965" y="8783"/>
                  <a:pt x="14637" y="8972"/>
                </a:cubicBezTo>
                <a:cubicBezTo>
                  <a:pt x="13935" y="9376"/>
                  <a:pt x="13540" y="9868"/>
                  <a:pt x="13225" y="10728"/>
                </a:cubicBezTo>
                <a:cubicBezTo>
                  <a:pt x="13092" y="11093"/>
                  <a:pt x="12946" y="11364"/>
                  <a:pt x="12902" y="11331"/>
                </a:cubicBezTo>
                <a:cubicBezTo>
                  <a:pt x="12858" y="11299"/>
                  <a:pt x="12764" y="11051"/>
                  <a:pt x="12690" y="10782"/>
                </a:cubicBezTo>
                <a:cubicBezTo>
                  <a:pt x="12370" y="9604"/>
                  <a:pt x="11105" y="8675"/>
                  <a:pt x="9995" y="8803"/>
                </a:cubicBezTo>
                <a:cubicBezTo>
                  <a:pt x="7847" y="9050"/>
                  <a:pt x="7605" y="9177"/>
                  <a:pt x="7167" y="10288"/>
                </a:cubicBezTo>
                <a:cubicBezTo>
                  <a:pt x="7030" y="10635"/>
                  <a:pt x="6857" y="10919"/>
                  <a:pt x="6781" y="10919"/>
                </a:cubicBezTo>
                <a:cubicBezTo>
                  <a:pt x="6564" y="10919"/>
                  <a:pt x="6509" y="11133"/>
                  <a:pt x="6655" y="11407"/>
                </a:cubicBezTo>
                <a:cubicBezTo>
                  <a:pt x="6798" y="11676"/>
                  <a:pt x="6773" y="12581"/>
                  <a:pt x="6616" y="12814"/>
                </a:cubicBezTo>
                <a:cubicBezTo>
                  <a:pt x="6560" y="12898"/>
                  <a:pt x="6564" y="12973"/>
                  <a:pt x="6626" y="13020"/>
                </a:cubicBezTo>
                <a:cubicBezTo>
                  <a:pt x="6775" y="13130"/>
                  <a:pt x="6747" y="13829"/>
                  <a:pt x="6587" y="13988"/>
                </a:cubicBezTo>
                <a:cubicBezTo>
                  <a:pt x="6475" y="14100"/>
                  <a:pt x="6384" y="14079"/>
                  <a:pt x="6126" y="13887"/>
                </a:cubicBezTo>
                <a:cubicBezTo>
                  <a:pt x="5949" y="13756"/>
                  <a:pt x="5756" y="13650"/>
                  <a:pt x="5697" y="13650"/>
                </a:cubicBezTo>
                <a:cubicBezTo>
                  <a:pt x="5546" y="13650"/>
                  <a:pt x="5563" y="13995"/>
                  <a:pt x="5726" y="14211"/>
                </a:cubicBezTo>
                <a:cubicBezTo>
                  <a:pt x="5848" y="14374"/>
                  <a:pt x="5872" y="14633"/>
                  <a:pt x="5867" y="15726"/>
                </a:cubicBezTo>
                <a:cubicBezTo>
                  <a:pt x="5866" y="15900"/>
                  <a:pt x="5950" y="16272"/>
                  <a:pt x="6054" y="16553"/>
                </a:cubicBezTo>
                <a:cubicBezTo>
                  <a:pt x="6204" y="16960"/>
                  <a:pt x="6290" y="17062"/>
                  <a:pt x="6479" y="17062"/>
                </a:cubicBezTo>
                <a:cubicBezTo>
                  <a:pt x="6609" y="17062"/>
                  <a:pt x="6741" y="17011"/>
                  <a:pt x="6774" y="16949"/>
                </a:cubicBezTo>
                <a:cubicBezTo>
                  <a:pt x="6806" y="16886"/>
                  <a:pt x="6919" y="16833"/>
                  <a:pt x="7026" y="16833"/>
                </a:cubicBezTo>
                <a:cubicBezTo>
                  <a:pt x="7154" y="16833"/>
                  <a:pt x="7202" y="16780"/>
                  <a:pt x="7169" y="16675"/>
                </a:cubicBezTo>
                <a:cubicBezTo>
                  <a:pt x="7141" y="16587"/>
                  <a:pt x="7177" y="16420"/>
                  <a:pt x="7250" y="16304"/>
                </a:cubicBezTo>
                <a:cubicBezTo>
                  <a:pt x="7376" y="16104"/>
                  <a:pt x="7395" y="16111"/>
                  <a:pt x="7620" y="16436"/>
                </a:cubicBezTo>
                <a:cubicBezTo>
                  <a:pt x="7991" y="16971"/>
                  <a:pt x="7888" y="17631"/>
                  <a:pt x="7434" y="17631"/>
                </a:cubicBezTo>
                <a:cubicBezTo>
                  <a:pt x="7264" y="17631"/>
                  <a:pt x="7201" y="17691"/>
                  <a:pt x="7201" y="17856"/>
                </a:cubicBezTo>
                <a:cubicBezTo>
                  <a:pt x="7201" y="18021"/>
                  <a:pt x="7024" y="18188"/>
                  <a:pt x="6544" y="18478"/>
                </a:cubicBezTo>
                <a:cubicBezTo>
                  <a:pt x="5485" y="19118"/>
                  <a:pt x="5502" y="19369"/>
                  <a:pt x="6583" y="19063"/>
                </a:cubicBezTo>
                <a:cubicBezTo>
                  <a:pt x="7183" y="18893"/>
                  <a:pt x="7366" y="18884"/>
                  <a:pt x="7800" y="19000"/>
                </a:cubicBezTo>
                <a:cubicBezTo>
                  <a:pt x="8160" y="19097"/>
                  <a:pt x="8363" y="19104"/>
                  <a:pt x="8487" y="19020"/>
                </a:cubicBezTo>
                <a:cubicBezTo>
                  <a:pt x="8609" y="18938"/>
                  <a:pt x="8720" y="18938"/>
                  <a:pt x="8845" y="19018"/>
                </a:cubicBezTo>
                <a:cubicBezTo>
                  <a:pt x="8972" y="19100"/>
                  <a:pt x="9137" y="19096"/>
                  <a:pt x="9383" y="19007"/>
                </a:cubicBezTo>
                <a:cubicBezTo>
                  <a:pt x="9683" y="18900"/>
                  <a:pt x="9805" y="18915"/>
                  <a:pt x="10174" y="19105"/>
                </a:cubicBezTo>
                <a:cubicBezTo>
                  <a:pt x="10552" y="19299"/>
                  <a:pt x="10610" y="19374"/>
                  <a:pt x="10610" y="19666"/>
                </a:cubicBezTo>
                <a:cubicBezTo>
                  <a:pt x="10610" y="19926"/>
                  <a:pt x="10659" y="20015"/>
                  <a:pt x="10823" y="20053"/>
                </a:cubicBezTo>
                <a:cubicBezTo>
                  <a:pt x="11295" y="20162"/>
                  <a:pt x="11481" y="20120"/>
                  <a:pt x="11680" y="19864"/>
                </a:cubicBezTo>
                <a:cubicBezTo>
                  <a:pt x="11795" y="19717"/>
                  <a:pt x="12039" y="19539"/>
                  <a:pt x="12221" y="19470"/>
                </a:cubicBezTo>
                <a:cubicBezTo>
                  <a:pt x="12404" y="19401"/>
                  <a:pt x="12880" y="19215"/>
                  <a:pt x="13281" y="19058"/>
                </a:cubicBezTo>
                <a:cubicBezTo>
                  <a:pt x="13937" y="18801"/>
                  <a:pt x="14065" y="18785"/>
                  <a:pt x="14560" y="18896"/>
                </a:cubicBezTo>
                <a:cubicBezTo>
                  <a:pt x="14863" y="18964"/>
                  <a:pt x="15376" y="18991"/>
                  <a:pt x="15700" y="18955"/>
                </a:cubicBezTo>
                <a:cubicBezTo>
                  <a:pt x="16459" y="18872"/>
                  <a:pt x="16958" y="19090"/>
                  <a:pt x="16958" y="19508"/>
                </a:cubicBezTo>
                <a:cubicBezTo>
                  <a:pt x="16958" y="19732"/>
                  <a:pt x="17006" y="19792"/>
                  <a:pt x="17190" y="19792"/>
                </a:cubicBezTo>
                <a:cubicBezTo>
                  <a:pt x="17317" y="19792"/>
                  <a:pt x="17447" y="19739"/>
                  <a:pt x="17480" y="19675"/>
                </a:cubicBezTo>
                <a:cubicBezTo>
                  <a:pt x="17512" y="19612"/>
                  <a:pt x="17587" y="19596"/>
                  <a:pt x="17645" y="19639"/>
                </a:cubicBezTo>
                <a:cubicBezTo>
                  <a:pt x="17703" y="19683"/>
                  <a:pt x="17960" y="19726"/>
                  <a:pt x="18215" y="19736"/>
                </a:cubicBezTo>
                <a:cubicBezTo>
                  <a:pt x="18616" y="19753"/>
                  <a:pt x="18690" y="19723"/>
                  <a:pt x="18760" y="19501"/>
                </a:cubicBezTo>
                <a:cubicBezTo>
                  <a:pt x="18810" y="19344"/>
                  <a:pt x="18953" y="19214"/>
                  <a:pt x="19130" y="19168"/>
                </a:cubicBezTo>
                <a:cubicBezTo>
                  <a:pt x="19532" y="19062"/>
                  <a:pt x="19513" y="18768"/>
                  <a:pt x="19105" y="18768"/>
                </a:cubicBezTo>
                <a:cubicBezTo>
                  <a:pt x="18741" y="18768"/>
                  <a:pt x="18603" y="18613"/>
                  <a:pt x="18233" y="17782"/>
                </a:cubicBezTo>
                <a:cubicBezTo>
                  <a:pt x="18089" y="17458"/>
                  <a:pt x="17895" y="17168"/>
                  <a:pt x="17803" y="17139"/>
                </a:cubicBezTo>
                <a:cubicBezTo>
                  <a:pt x="17667" y="17097"/>
                  <a:pt x="17645" y="17004"/>
                  <a:pt x="17686" y="16639"/>
                </a:cubicBezTo>
                <a:cubicBezTo>
                  <a:pt x="17732" y="16226"/>
                  <a:pt x="17707" y="16160"/>
                  <a:pt x="17379" y="15834"/>
                </a:cubicBezTo>
                <a:cubicBezTo>
                  <a:pt x="16927" y="15388"/>
                  <a:pt x="17010" y="15237"/>
                  <a:pt x="17857" y="14962"/>
                </a:cubicBezTo>
                <a:cubicBezTo>
                  <a:pt x="19313" y="14488"/>
                  <a:pt x="20037" y="13280"/>
                  <a:pt x="19550" y="12136"/>
                </a:cubicBezTo>
                <a:cubicBezTo>
                  <a:pt x="19464" y="11936"/>
                  <a:pt x="19262" y="11589"/>
                  <a:pt x="19100" y="11366"/>
                </a:cubicBezTo>
                <a:cubicBezTo>
                  <a:pt x="18938" y="11142"/>
                  <a:pt x="18635" y="10667"/>
                  <a:pt x="18427" y="10311"/>
                </a:cubicBezTo>
                <a:cubicBezTo>
                  <a:pt x="17751" y="9156"/>
                  <a:pt x="16695" y="8556"/>
                  <a:pt x="15656" y="8646"/>
                </a:cubicBezTo>
                <a:close/>
                <a:moveTo>
                  <a:pt x="71" y="10241"/>
                </a:moveTo>
                <a:cubicBezTo>
                  <a:pt x="32" y="10239"/>
                  <a:pt x="0" y="10665"/>
                  <a:pt x="0" y="11187"/>
                </a:cubicBezTo>
                <a:lnTo>
                  <a:pt x="0" y="12138"/>
                </a:lnTo>
                <a:lnTo>
                  <a:pt x="1018" y="12336"/>
                </a:lnTo>
                <a:cubicBezTo>
                  <a:pt x="1578" y="12445"/>
                  <a:pt x="2272" y="12627"/>
                  <a:pt x="2559" y="12741"/>
                </a:cubicBezTo>
                <a:cubicBezTo>
                  <a:pt x="2845" y="12854"/>
                  <a:pt x="3186" y="12970"/>
                  <a:pt x="3316" y="12998"/>
                </a:cubicBezTo>
                <a:cubicBezTo>
                  <a:pt x="3690" y="13079"/>
                  <a:pt x="4140" y="13087"/>
                  <a:pt x="4298" y="13014"/>
                </a:cubicBezTo>
                <a:cubicBezTo>
                  <a:pt x="4413" y="12961"/>
                  <a:pt x="4422" y="12884"/>
                  <a:pt x="4346" y="12643"/>
                </a:cubicBezTo>
                <a:cubicBezTo>
                  <a:pt x="4293" y="12477"/>
                  <a:pt x="4251" y="12315"/>
                  <a:pt x="4251" y="12284"/>
                </a:cubicBezTo>
                <a:cubicBezTo>
                  <a:pt x="4252" y="12226"/>
                  <a:pt x="201" y="10246"/>
                  <a:pt x="71" y="10241"/>
                </a:cubicBezTo>
                <a:close/>
                <a:moveTo>
                  <a:pt x="10775" y="20721"/>
                </a:moveTo>
                <a:cubicBezTo>
                  <a:pt x="10383" y="20720"/>
                  <a:pt x="10020" y="20765"/>
                  <a:pt x="9643" y="20859"/>
                </a:cubicBezTo>
                <a:cubicBezTo>
                  <a:pt x="9242" y="20960"/>
                  <a:pt x="8890" y="21043"/>
                  <a:pt x="8862" y="21043"/>
                </a:cubicBezTo>
                <a:cubicBezTo>
                  <a:pt x="8833" y="21043"/>
                  <a:pt x="8810" y="21151"/>
                  <a:pt x="8810" y="21282"/>
                </a:cubicBezTo>
                <a:cubicBezTo>
                  <a:pt x="8810" y="21518"/>
                  <a:pt x="8832" y="21521"/>
                  <a:pt x="10208" y="21448"/>
                </a:cubicBezTo>
                <a:cubicBezTo>
                  <a:pt x="11930" y="21357"/>
                  <a:pt x="12316" y="21294"/>
                  <a:pt x="12316" y="21102"/>
                </a:cubicBezTo>
                <a:cubicBezTo>
                  <a:pt x="12316" y="20883"/>
                  <a:pt x="12074" y="20805"/>
                  <a:pt x="11178" y="20737"/>
                </a:cubicBezTo>
                <a:cubicBezTo>
                  <a:pt x="11040" y="20727"/>
                  <a:pt x="10906" y="20721"/>
                  <a:pt x="10775" y="20721"/>
                </a:cubicBezTo>
                <a:close/>
                <a:moveTo>
                  <a:pt x="16197" y="20987"/>
                </a:moveTo>
                <a:cubicBezTo>
                  <a:pt x="14300" y="20990"/>
                  <a:pt x="13251" y="21191"/>
                  <a:pt x="13624" y="21480"/>
                </a:cubicBezTo>
                <a:cubicBezTo>
                  <a:pt x="13778" y="21600"/>
                  <a:pt x="17226" y="21568"/>
                  <a:pt x="17460" y="21444"/>
                </a:cubicBezTo>
                <a:cubicBezTo>
                  <a:pt x="17554" y="21395"/>
                  <a:pt x="17616" y="21272"/>
                  <a:pt x="17600" y="21171"/>
                </a:cubicBezTo>
                <a:cubicBezTo>
                  <a:pt x="17574" y="21010"/>
                  <a:pt x="17389" y="20986"/>
                  <a:pt x="16197" y="2098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阅读第一段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细读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36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        </a:t>
            </a:r>
            <a:r>
              <a:rPr lang="en-US" altLang="zh-CN" sz="3600" b="1" dirty="0" smtClean="0">
                <a:ea typeface="华文楷体"/>
                <a:cs typeface="华文楷体"/>
              </a:rPr>
              <a:t>Paragraph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#1:</a:t>
            </a:r>
            <a:r>
              <a:rPr lang="zh-CN" altLang="en-US" sz="3600" b="1" dirty="0" smtClean="0">
                <a:ea typeface="华文楷体"/>
                <a:cs typeface="华文楷体"/>
              </a:rPr>
              <a:t>  </a:t>
            </a:r>
            <a:r>
              <a:rPr lang="en-US" altLang="zh-CN" sz="3600" b="1" dirty="0" smtClean="0">
                <a:ea typeface="华文楷体"/>
                <a:cs typeface="华文楷体"/>
              </a:rPr>
              <a:t>Zoom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in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for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Answers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[Pair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work]</a:t>
            </a:r>
            <a:endParaRPr lang="en-US" sz="4000" dirty="0"/>
          </a:p>
        </p:txBody>
      </p:sp>
      <p:sp>
        <p:nvSpPr>
          <p:cNvPr id="15" name="Heptagon 14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17" name="Paragraph #1…"/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10058400" cy="88757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291633">
              <a:buNone/>
              <a:defRPr sz="4544"/>
            </a:pPr>
            <a:r>
              <a:rPr sz="3600" dirty="0" smtClean="0">
                <a:latin typeface="Kai" charset="-122"/>
                <a:ea typeface="Kai" charset="-122"/>
                <a:cs typeface="Kai" charset="-122"/>
              </a:rPr>
              <a:t>2</a:t>
            </a:r>
            <a:r>
              <a:rPr sz="3600" dirty="0">
                <a:latin typeface="Kai" charset="-122"/>
                <a:ea typeface="Kai" charset="-122"/>
                <a:cs typeface="Kai" charset="-122"/>
              </a:rPr>
              <a:t>) 为什么人们想买买买</a:t>
            </a:r>
            <a:r>
              <a:rPr sz="3600" dirty="0" smtClean="0">
                <a:latin typeface="Kai" charset="-122"/>
                <a:ea typeface="Kai" charset="-122"/>
                <a:cs typeface="Kai" charset="-122"/>
              </a:rPr>
              <a:t>？</a:t>
            </a:r>
            <a:r>
              <a:rPr lang="zh-CN" altLang="en-US" sz="3600" dirty="0" smtClean="0">
                <a:latin typeface="Kai" charset="-122"/>
                <a:ea typeface="Kai" charset="-122"/>
                <a:cs typeface="Kai" charset="-122"/>
              </a:rPr>
              <a:t>（</a:t>
            </a:r>
            <a:r>
              <a:rPr sz="3600" dirty="0" smtClean="0">
                <a:latin typeface="Kai" charset="-122"/>
                <a:ea typeface="Kai" charset="-122"/>
                <a:cs typeface="Kai" charset="-122"/>
              </a:rPr>
              <a:t>看见哪两件事？</a:t>
            </a:r>
            <a:r>
              <a:rPr lang="en-US" sz="3600" dirty="0" smtClean="0">
                <a:latin typeface="Kai" charset="-122"/>
                <a:ea typeface="Kai" charset="-122"/>
                <a:cs typeface="Kai" charset="-122"/>
              </a:rPr>
              <a:t>)</a:t>
            </a:r>
            <a:endParaRPr sz="3600" dirty="0">
              <a:latin typeface="Kai" charset="-122"/>
              <a:ea typeface="Kai" charset="-122"/>
              <a:cs typeface="Kai" charset="-122"/>
            </a:endParaRPr>
          </a:p>
          <a:p>
            <a:pPr marL="0" indent="0" defTabSz="291633">
              <a:buNone/>
              <a:defRPr sz="3407"/>
            </a:pPr>
            <a:endParaRPr dirty="0"/>
          </a:p>
          <a:p>
            <a:pPr marL="0" indent="0" defTabSz="291633">
              <a:buNone/>
              <a:defRPr sz="3407"/>
            </a:pPr>
            <a:endParaRPr dirty="0"/>
          </a:p>
          <a:p>
            <a:pPr defTabSz="291633">
              <a:defRPr sz="2626"/>
            </a:pPr>
            <a:endParaRPr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2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  <p:bldP spid="136" grpId="0" animBg="1" advAuto="0"/>
      <p:bldP spid="137" grpId="0" animBg="1" advAuto="0"/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"/>
          <a:stretch/>
        </p:blipFill>
        <p:spPr>
          <a:xfrm>
            <a:off x="4495627" y="1924050"/>
            <a:ext cx="6938458" cy="4457895"/>
          </a:xfrm>
          <a:prstGeom prst="rect">
            <a:avLst/>
          </a:prstGeom>
        </p:spPr>
      </p:pic>
      <p:pic>
        <p:nvPicPr>
          <p:cNvPr id="141" name="b0c000922fdeed2546e.jpeg" descr="b0c000922fdeed2546e.jpeg"/>
          <p:cNvPicPr>
            <a:picLocks noChangeAspect="1"/>
          </p:cNvPicPr>
          <p:nvPr/>
        </p:nvPicPr>
        <p:blipFill>
          <a:blip r:embed="rId4">
            <a:extLst/>
          </a:blip>
          <a:srcRect l="10152" t="3259" r="5855"/>
          <a:stretch>
            <a:fillRect/>
          </a:stretch>
        </p:blipFill>
        <p:spPr>
          <a:xfrm>
            <a:off x="218656" y="1924050"/>
            <a:ext cx="4281453" cy="34099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2" h="21600" extrusionOk="0">
                <a:moveTo>
                  <a:pt x="15764" y="0"/>
                </a:moveTo>
                <a:cubicBezTo>
                  <a:pt x="15161" y="0"/>
                  <a:pt x="14453" y="359"/>
                  <a:pt x="14287" y="748"/>
                </a:cubicBezTo>
                <a:cubicBezTo>
                  <a:pt x="14231" y="880"/>
                  <a:pt x="14197" y="1189"/>
                  <a:pt x="14211" y="1435"/>
                </a:cubicBezTo>
                <a:cubicBezTo>
                  <a:pt x="14226" y="1705"/>
                  <a:pt x="14168" y="2011"/>
                  <a:pt x="14065" y="2207"/>
                </a:cubicBezTo>
                <a:cubicBezTo>
                  <a:pt x="13931" y="2464"/>
                  <a:pt x="13919" y="2586"/>
                  <a:pt x="14003" y="2783"/>
                </a:cubicBezTo>
                <a:cubicBezTo>
                  <a:pt x="14062" y="2921"/>
                  <a:pt x="14187" y="3034"/>
                  <a:pt x="14281" y="3034"/>
                </a:cubicBezTo>
                <a:cubicBezTo>
                  <a:pt x="14375" y="3034"/>
                  <a:pt x="14549" y="3199"/>
                  <a:pt x="14667" y="3399"/>
                </a:cubicBezTo>
                <a:cubicBezTo>
                  <a:pt x="14932" y="3848"/>
                  <a:pt x="14872" y="4024"/>
                  <a:pt x="14158" y="4904"/>
                </a:cubicBezTo>
                <a:cubicBezTo>
                  <a:pt x="13883" y="5244"/>
                  <a:pt x="13550" y="5766"/>
                  <a:pt x="13419" y="6066"/>
                </a:cubicBezTo>
                <a:cubicBezTo>
                  <a:pt x="13208" y="6546"/>
                  <a:pt x="13143" y="6609"/>
                  <a:pt x="12892" y="6576"/>
                </a:cubicBezTo>
                <a:cubicBezTo>
                  <a:pt x="11900" y="6446"/>
                  <a:pt x="10618" y="6533"/>
                  <a:pt x="9805" y="6783"/>
                </a:cubicBezTo>
                <a:cubicBezTo>
                  <a:pt x="9327" y="6930"/>
                  <a:pt x="8843" y="7072"/>
                  <a:pt x="8732" y="7102"/>
                </a:cubicBezTo>
                <a:cubicBezTo>
                  <a:pt x="8620" y="7131"/>
                  <a:pt x="8352" y="7046"/>
                  <a:pt x="8133" y="6913"/>
                </a:cubicBezTo>
                <a:cubicBezTo>
                  <a:pt x="7914" y="6780"/>
                  <a:pt x="7424" y="6591"/>
                  <a:pt x="7047" y="6492"/>
                </a:cubicBezTo>
                <a:cubicBezTo>
                  <a:pt x="5351" y="6044"/>
                  <a:pt x="3988" y="6462"/>
                  <a:pt x="2852" y="7778"/>
                </a:cubicBezTo>
                <a:cubicBezTo>
                  <a:pt x="2465" y="8226"/>
                  <a:pt x="2443" y="8234"/>
                  <a:pt x="2023" y="8113"/>
                </a:cubicBezTo>
                <a:cubicBezTo>
                  <a:pt x="1512" y="7966"/>
                  <a:pt x="429" y="8027"/>
                  <a:pt x="283" y="8211"/>
                </a:cubicBezTo>
                <a:cubicBezTo>
                  <a:pt x="209" y="8304"/>
                  <a:pt x="207" y="8759"/>
                  <a:pt x="279" y="9783"/>
                </a:cubicBezTo>
                <a:cubicBezTo>
                  <a:pt x="541" y="13506"/>
                  <a:pt x="602" y="15139"/>
                  <a:pt x="538" y="16776"/>
                </a:cubicBezTo>
                <a:cubicBezTo>
                  <a:pt x="470" y="18525"/>
                  <a:pt x="266" y="20495"/>
                  <a:pt x="94" y="21064"/>
                </a:cubicBezTo>
                <a:cubicBezTo>
                  <a:pt x="43" y="21235"/>
                  <a:pt x="0" y="21423"/>
                  <a:pt x="0" y="21486"/>
                </a:cubicBezTo>
                <a:cubicBezTo>
                  <a:pt x="0" y="21555"/>
                  <a:pt x="4112" y="21600"/>
                  <a:pt x="10658" y="21600"/>
                </a:cubicBezTo>
                <a:lnTo>
                  <a:pt x="21315" y="21600"/>
                </a:lnTo>
                <a:lnTo>
                  <a:pt x="21306" y="21327"/>
                </a:lnTo>
                <a:cubicBezTo>
                  <a:pt x="21301" y="21177"/>
                  <a:pt x="21349" y="21066"/>
                  <a:pt x="21409" y="21080"/>
                </a:cubicBezTo>
                <a:cubicBezTo>
                  <a:pt x="21470" y="21095"/>
                  <a:pt x="21541" y="20970"/>
                  <a:pt x="21566" y="20805"/>
                </a:cubicBezTo>
                <a:cubicBezTo>
                  <a:pt x="21600" y="20581"/>
                  <a:pt x="21581" y="20536"/>
                  <a:pt x="21494" y="20627"/>
                </a:cubicBezTo>
                <a:cubicBezTo>
                  <a:pt x="21327" y="20801"/>
                  <a:pt x="21251" y="20652"/>
                  <a:pt x="21251" y="20147"/>
                </a:cubicBezTo>
                <a:cubicBezTo>
                  <a:pt x="21251" y="19904"/>
                  <a:pt x="21160" y="19366"/>
                  <a:pt x="21049" y="18951"/>
                </a:cubicBezTo>
                <a:cubicBezTo>
                  <a:pt x="20788" y="17982"/>
                  <a:pt x="20488" y="17696"/>
                  <a:pt x="19415" y="17386"/>
                </a:cubicBezTo>
                <a:cubicBezTo>
                  <a:pt x="18472" y="17114"/>
                  <a:pt x="18323" y="16859"/>
                  <a:pt x="19028" y="16728"/>
                </a:cubicBezTo>
                <a:cubicBezTo>
                  <a:pt x="19268" y="16683"/>
                  <a:pt x="19704" y="16507"/>
                  <a:pt x="19996" y="16334"/>
                </a:cubicBezTo>
                <a:cubicBezTo>
                  <a:pt x="20288" y="16162"/>
                  <a:pt x="20570" y="16020"/>
                  <a:pt x="20624" y="16019"/>
                </a:cubicBezTo>
                <a:cubicBezTo>
                  <a:pt x="20732" y="16018"/>
                  <a:pt x="21007" y="15543"/>
                  <a:pt x="21010" y="15351"/>
                </a:cubicBezTo>
                <a:cubicBezTo>
                  <a:pt x="21011" y="15284"/>
                  <a:pt x="21085" y="15036"/>
                  <a:pt x="21175" y="14799"/>
                </a:cubicBezTo>
                <a:cubicBezTo>
                  <a:pt x="21476" y="14001"/>
                  <a:pt x="21374" y="11914"/>
                  <a:pt x="21009" y="11406"/>
                </a:cubicBezTo>
                <a:cubicBezTo>
                  <a:pt x="20929" y="11296"/>
                  <a:pt x="20865" y="11166"/>
                  <a:pt x="20865" y="11115"/>
                </a:cubicBezTo>
                <a:cubicBezTo>
                  <a:pt x="20865" y="11064"/>
                  <a:pt x="20730" y="10786"/>
                  <a:pt x="20565" y="10497"/>
                </a:cubicBezTo>
                <a:cubicBezTo>
                  <a:pt x="20306" y="10044"/>
                  <a:pt x="20180" y="9941"/>
                  <a:pt x="19666" y="9767"/>
                </a:cubicBezTo>
                <a:cubicBezTo>
                  <a:pt x="18988" y="9536"/>
                  <a:pt x="18804" y="9576"/>
                  <a:pt x="17465" y="10218"/>
                </a:cubicBezTo>
                <a:cubicBezTo>
                  <a:pt x="16594" y="10636"/>
                  <a:pt x="16325" y="10900"/>
                  <a:pt x="16325" y="11342"/>
                </a:cubicBezTo>
                <a:cubicBezTo>
                  <a:pt x="16325" y="11706"/>
                  <a:pt x="16034" y="11928"/>
                  <a:pt x="15511" y="11964"/>
                </a:cubicBezTo>
                <a:cubicBezTo>
                  <a:pt x="15242" y="11982"/>
                  <a:pt x="15082" y="12072"/>
                  <a:pt x="14961" y="12273"/>
                </a:cubicBezTo>
                <a:cubicBezTo>
                  <a:pt x="14819" y="12509"/>
                  <a:pt x="14781" y="12527"/>
                  <a:pt x="14733" y="12369"/>
                </a:cubicBezTo>
                <a:cubicBezTo>
                  <a:pt x="14701" y="12265"/>
                  <a:pt x="14852" y="11713"/>
                  <a:pt x="15070" y="11143"/>
                </a:cubicBezTo>
                <a:lnTo>
                  <a:pt x="15467" y="10106"/>
                </a:lnTo>
                <a:lnTo>
                  <a:pt x="16087" y="10033"/>
                </a:lnTo>
                <a:cubicBezTo>
                  <a:pt x="16428" y="9993"/>
                  <a:pt x="16810" y="9875"/>
                  <a:pt x="16937" y="9771"/>
                </a:cubicBezTo>
                <a:cubicBezTo>
                  <a:pt x="17070" y="9661"/>
                  <a:pt x="17240" y="9618"/>
                  <a:pt x="17341" y="9666"/>
                </a:cubicBezTo>
                <a:cubicBezTo>
                  <a:pt x="17447" y="9717"/>
                  <a:pt x="17492" y="9702"/>
                  <a:pt x="17456" y="9628"/>
                </a:cubicBezTo>
                <a:cubicBezTo>
                  <a:pt x="17423" y="9561"/>
                  <a:pt x="17636" y="9211"/>
                  <a:pt x="17930" y="8849"/>
                </a:cubicBezTo>
                <a:cubicBezTo>
                  <a:pt x="18543" y="8095"/>
                  <a:pt x="18915" y="7268"/>
                  <a:pt x="19022" y="6417"/>
                </a:cubicBezTo>
                <a:cubicBezTo>
                  <a:pt x="19086" y="5907"/>
                  <a:pt x="19061" y="5728"/>
                  <a:pt x="18830" y="5121"/>
                </a:cubicBezTo>
                <a:cubicBezTo>
                  <a:pt x="18684" y="4734"/>
                  <a:pt x="18461" y="4352"/>
                  <a:pt x="18337" y="4272"/>
                </a:cubicBezTo>
                <a:cubicBezTo>
                  <a:pt x="16804" y="3283"/>
                  <a:pt x="16614" y="3045"/>
                  <a:pt x="17024" y="2629"/>
                </a:cubicBezTo>
                <a:cubicBezTo>
                  <a:pt x="17351" y="2298"/>
                  <a:pt x="17363" y="2006"/>
                  <a:pt x="17061" y="1758"/>
                </a:cubicBezTo>
                <a:cubicBezTo>
                  <a:pt x="16891" y="1618"/>
                  <a:pt x="16818" y="1424"/>
                  <a:pt x="16780" y="1003"/>
                </a:cubicBezTo>
                <a:cubicBezTo>
                  <a:pt x="16711" y="239"/>
                  <a:pt x="16471" y="0"/>
                  <a:pt x="15764" y="0"/>
                </a:cubicBezTo>
                <a:close/>
                <a:moveTo>
                  <a:pt x="10956" y="2314"/>
                </a:moveTo>
                <a:cubicBezTo>
                  <a:pt x="10698" y="2315"/>
                  <a:pt x="10385" y="2329"/>
                  <a:pt x="10003" y="2352"/>
                </a:cubicBezTo>
                <a:cubicBezTo>
                  <a:pt x="9256" y="2396"/>
                  <a:pt x="7840" y="2458"/>
                  <a:pt x="6857" y="2492"/>
                </a:cubicBezTo>
                <a:cubicBezTo>
                  <a:pt x="5278" y="2547"/>
                  <a:pt x="4361" y="2634"/>
                  <a:pt x="2929" y="2862"/>
                </a:cubicBezTo>
                <a:cubicBezTo>
                  <a:pt x="2130" y="2988"/>
                  <a:pt x="1679" y="3750"/>
                  <a:pt x="1768" y="4828"/>
                </a:cubicBezTo>
                <a:cubicBezTo>
                  <a:pt x="1823" y="5499"/>
                  <a:pt x="2008" y="5885"/>
                  <a:pt x="2367" y="6080"/>
                </a:cubicBezTo>
                <a:cubicBezTo>
                  <a:pt x="2680" y="6252"/>
                  <a:pt x="3795" y="6124"/>
                  <a:pt x="5650" y="5705"/>
                </a:cubicBezTo>
                <a:cubicBezTo>
                  <a:pt x="7856" y="5206"/>
                  <a:pt x="7768" y="5211"/>
                  <a:pt x="7807" y="5583"/>
                </a:cubicBezTo>
                <a:cubicBezTo>
                  <a:pt x="7853" y="6016"/>
                  <a:pt x="8018" y="6188"/>
                  <a:pt x="8018" y="5803"/>
                </a:cubicBezTo>
                <a:cubicBezTo>
                  <a:pt x="8018" y="5245"/>
                  <a:pt x="8259" y="5126"/>
                  <a:pt x="9949" y="4852"/>
                </a:cubicBezTo>
                <a:cubicBezTo>
                  <a:pt x="11185" y="4652"/>
                  <a:pt x="12024" y="4385"/>
                  <a:pt x="12254" y="4116"/>
                </a:cubicBezTo>
                <a:cubicBezTo>
                  <a:pt x="12539" y="3782"/>
                  <a:pt x="12536" y="3013"/>
                  <a:pt x="12250" y="2677"/>
                </a:cubicBezTo>
                <a:cubicBezTo>
                  <a:pt x="12022" y="2410"/>
                  <a:pt x="11732" y="2309"/>
                  <a:pt x="10956" y="2314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8" name="Heptagon 7"/>
          <p:cNvSpPr/>
          <p:nvPr/>
        </p:nvSpPr>
        <p:spPr>
          <a:xfrm>
            <a:off x="1206285" y="666555"/>
            <a:ext cx="1069383" cy="929899"/>
          </a:xfrm>
          <a:prstGeom prst="heptag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1154083" y="30949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阅读第一段</a:t>
            </a:r>
            <a:r>
              <a:rPr lang="en-US" altLang="zh-CN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:</a:t>
            </a:r>
            <a:r>
              <a:rPr lang="zh-CN" altLang="en-US" sz="4000" b="1" dirty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细读</a:t>
            </a:r>
            <a: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/>
            </a:r>
            <a:br>
              <a:rPr lang="en-US" altLang="zh-CN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</a:b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</a:t>
            </a:r>
            <a:r>
              <a:rPr lang="zh-CN" altLang="en-US" sz="4000" b="1" dirty="0" smtClean="0">
                <a:solidFill>
                  <a:schemeClr val="accent2"/>
                </a:solidFill>
                <a:latin typeface="Kaiti SC" charset="-122"/>
                <a:ea typeface="Kaiti SC" charset="-122"/>
                <a:cs typeface="Kaiti SC" charset="-122"/>
              </a:rPr>
              <a:t>     </a:t>
            </a:r>
            <a:r>
              <a:rPr lang="en-US" altLang="zh-CN" sz="3600" b="1" dirty="0" smtClean="0">
                <a:ea typeface="华文楷体"/>
                <a:cs typeface="华文楷体"/>
              </a:rPr>
              <a:t>Paragraph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#1:</a:t>
            </a:r>
            <a:r>
              <a:rPr lang="zh-CN" altLang="en-US" sz="3600" b="1" dirty="0" smtClean="0">
                <a:ea typeface="华文楷体"/>
                <a:cs typeface="华文楷体"/>
              </a:rPr>
              <a:t>  </a:t>
            </a:r>
            <a:r>
              <a:rPr lang="en-US" altLang="zh-CN" sz="3600" b="1" dirty="0" smtClean="0">
                <a:ea typeface="华文楷体"/>
                <a:cs typeface="华文楷体"/>
              </a:rPr>
              <a:t>Zoom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in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for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Answers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[Pair</a:t>
            </a:r>
            <a:r>
              <a:rPr lang="zh-CN" altLang="en-US" sz="3600" b="1" dirty="0" smtClean="0">
                <a:ea typeface="华文楷体"/>
                <a:cs typeface="华文楷体"/>
              </a:rPr>
              <a:t> </a:t>
            </a:r>
            <a:r>
              <a:rPr lang="en-US" altLang="zh-CN" sz="3600" b="1" dirty="0" smtClean="0">
                <a:ea typeface="华文楷体"/>
                <a:cs typeface="华文楷体"/>
              </a:rPr>
              <a:t>work]</a:t>
            </a:r>
            <a:endParaRPr lang="en-US" sz="4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2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3207</TotalTime>
  <Words>1328</Words>
  <Application>Microsoft Macintosh PowerPoint</Application>
  <PresentationFormat>Widescreen</PresentationFormat>
  <Paragraphs>218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6" baseType="lpstr">
      <vt:lpstr>Calibri</vt:lpstr>
      <vt:lpstr>Calibri Light</vt:lpstr>
      <vt:lpstr>DengXian</vt:lpstr>
      <vt:lpstr>Hei</vt:lpstr>
      <vt:lpstr>Helvetica Neue Medium</vt:lpstr>
      <vt:lpstr>Kai</vt:lpstr>
      <vt:lpstr>Kaiti SC</vt:lpstr>
      <vt:lpstr>Libian SC</vt:lpstr>
      <vt:lpstr>LingWai TC Medium</vt:lpstr>
      <vt:lpstr>Mangal</vt:lpstr>
      <vt:lpstr>Noteworthy Light</vt:lpstr>
      <vt:lpstr>SimSun</vt:lpstr>
      <vt:lpstr>华文楷体</vt:lpstr>
      <vt:lpstr>宋体</vt:lpstr>
      <vt:lpstr>新細明體</vt:lpstr>
      <vt:lpstr>Arial</vt:lpstr>
      <vt:lpstr>Retrospect</vt:lpstr>
      <vt:lpstr>2017 Read-On: Holy Cross Startalk </vt:lpstr>
      <vt:lpstr>Phase 3: Explain</vt:lpstr>
      <vt:lpstr>复习、检查作业 Review &amp; Check Homework</vt:lpstr>
      <vt:lpstr>Phase 3: Explain</vt:lpstr>
      <vt:lpstr>阅读前: 脑力激荡    Pre-reading Brainstorm [Pair Work]</vt:lpstr>
      <vt:lpstr>Phase 3: Explain</vt:lpstr>
      <vt:lpstr>阅读第一段: 扫读、略读    Paragraph #1:  Scan &amp; Skim</vt:lpstr>
      <vt:lpstr>阅读第一段: 细读            Paragraph #1:  Zoom in for Answers [Pair work]</vt:lpstr>
      <vt:lpstr>阅读第一段: 细读         Paragraph #1:  Zoom in for Answers [Pair work]</vt:lpstr>
      <vt:lpstr>阅读第一段: 细读           Paragraph #1:  Zoom in for Answers [Pair work]</vt:lpstr>
      <vt:lpstr>阅读第二段前: 推测            Pre-paragraph #2:  Make Prediction[Pair work]</vt:lpstr>
      <vt:lpstr>阅读第二段: 扫读关键词    Paragraph #2:  Scan for Keywords</vt:lpstr>
      <vt:lpstr>PowerPoint Presentation</vt:lpstr>
      <vt:lpstr>PowerPoint Presentation</vt:lpstr>
      <vt:lpstr>阅读第二段: 略读大意    Paragraph #2:  Skim for Key Ideas</vt:lpstr>
      <vt:lpstr>阅读第二段: 细读           Paragraph #2:  Zoom-in for Answers [Pair Work]</vt:lpstr>
      <vt:lpstr>阅读第二段: 推论            Paragraph #2:  Make Inference [Pair work]</vt:lpstr>
      <vt:lpstr>阅读第二段: 推论            Paragraph #2:  Make Inference [Pair work]</vt:lpstr>
      <vt:lpstr>阅读第三段前: 文章结构       Pre-paragraph #3:  Recap Text Structure</vt:lpstr>
      <vt:lpstr>阅读第三段前: 推测       Pre-paragraph #3:  Make prediction [Pair Work]</vt:lpstr>
      <vt:lpstr>阅读第三段: 细读       Paragraph #3: Zoom-in for Answers [Pair Work]</vt:lpstr>
      <vt:lpstr>Phase 3: Explain</vt:lpstr>
      <vt:lpstr>阅读后活动: 访谈       Post-reading activity:  Interview [Pair Work]</vt:lpstr>
      <vt:lpstr>阅读后活动: 访谈       Post-reading activity:  Take-home Writing</vt:lpstr>
      <vt:lpstr>Phase 3: Explain</vt:lpstr>
      <vt:lpstr>阅读后活动: 听力练习       Pre-video activity:  Scan for Keywords [Pair-Work]</vt:lpstr>
      <vt:lpstr>阅读后活动: 听力练习       Pre-video activity:  Make Prediction [Pair-Work]</vt:lpstr>
      <vt:lpstr>阅读后活动: 听力练习       Video activity: Skim for Answers [Pair-Work]</vt:lpstr>
      <vt:lpstr>功课: 写作练习       Homework: Summarize what you have learned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Read-On: Holy Cross Startalk </dc:title>
  <dc:creator>Microsoft Office User</dc:creator>
  <cp:lastModifiedBy>Meng Yeh</cp:lastModifiedBy>
  <cp:revision>300</cp:revision>
  <cp:lastPrinted>2017-08-01T20:15:00Z</cp:lastPrinted>
  <dcterms:created xsi:type="dcterms:W3CDTF">2017-07-22T14:16:28Z</dcterms:created>
  <dcterms:modified xsi:type="dcterms:W3CDTF">2017-12-10T01:35:05Z</dcterms:modified>
</cp:coreProperties>
</file>